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32"/>
  </p:notesMasterIdLst>
  <p:handoutMasterIdLst>
    <p:handoutMasterId r:id="rId33"/>
  </p:handoutMasterIdLst>
  <p:sldIdLst>
    <p:sldId id="256" r:id="rId2"/>
    <p:sldId id="268" r:id="rId3"/>
    <p:sldId id="257" r:id="rId4"/>
    <p:sldId id="290" r:id="rId5"/>
    <p:sldId id="291" r:id="rId6"/>
    <p:sldId id="292" r:id="rId7"/>
    <p:sldId id="260" r:id="rId8"/>
    <p:sldId id="261" r:id="rId9"/>
    <p:sldId id="296" r:id="rId10"/>
    <p:sldId id="298" r:id="rId11"/>
    <p:sldId id="262" r:id="rId12"/>
    <p:sldId id="271" r:id="rId13"/>
    <p:sldId id="272" r:id="rId14"/>
    <p:sldId id="276" r:id="rId15"/>
    <p:sldId id="278" r:id="rId16"/>
    <p:sldId id="279" r:id="rId17"/>
    <p:sldId id="281" r:id="rId18"/>
    <p:sldId id="282" r:id="rId19"/>
    <p:sldId id="284" r:id="rId20"/>
    <p:sldId id="293" r:id="rId21"/>
    <p:sldId id="300" r:id="rId22"/>
    <p:sldId id="301" r:id="rId23"/>
    <p:sldId id="299" r:id="rId24"/>
    <p:sldId id="294" r:id="rId25"/>
    <p:sldId id="302" r:id="rId26"/>
    <p:sldId id="303" r:id="rId27"/>
    <p:sldId id="286" r:id="rId28"/>
    <p:sldId id="304" r:id="rId29"/>
    <p:sldId id="265" r:id="rId30"/>
    <p:sldId id="267"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4" d="100"/>
          <a:sy n="74" d="100"/>
        </p:scale>
        <p:origin x="1266" y="54"/>
      </p:cViewPr>
      <p:guideLst>
        <p:guide orient="horz" pos="2160"/>
        <p:guide pos="2881"/>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6B43C45-0FF0-4CDE-B33A-4F024AF3E594}" type="datetimeFigureOut">
              <a:rPr lang="en-US" smtClean="0"/>
              <a:pPr/>
              <a:t>5/22/2023</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E8AC671-247D-4EE6-949A-B28EA7ECC893}" type="slidenum">
              <a:rPr lang="en-IN" smtClean="0"/>
              <a:pPr/>
              <a:t>‹#›</a:t>
            </a:fld>
            <a:endParaRPr lang="en-I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jpg>
</file>

<file path=ppt/media/image19.jpg>
</file>

<file path=ppt/media/image2.jpg>
</file>

<file path=ppt/media/image20.jpg>
</file>

<file path=ppt/media/image21.jpg>
</file>

<file path=ppt/media/image22.jpg>
</file>

<file path=ppt/media/image3.jpg>
</file>

<file path=ppt/media/image4.png>
</file>

<file path=ppt/media/image5.png>
</file>

<file path=ppt/media/image6.jp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EB06FA-051A-4F51-834D-6B6C245EFD8D}" type="datetimeFigureOut">
              <a:rPr lang="en-US" smtClean="0"/>
              <a:pPr/>
              <a:t>5/22/2023</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6AB78F6-5251-4500-8C5C-9D1AEECBCE9A}" type="slidenum">
              <a:rPr lang="en-IN" smtClean="0"/>
              <a:pPr/>
              <a:t>‹#›</a:t>
            </a:fld>
            <a:endParaRPr lang="en-IN"/>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IN"/>
          </a:p>
        </p:txBody>
      </p:sp>
      <p:sp>
        <p:nvSpPr>
          <p:cNvPr id="4" name="Slide Number Placeholder 3"/>
          <p:cNvSpPr>
            <a:spLocks noGrp="1"/>
          </p:cNvSpPr>
          <p:nvPr>
            <p:ph type="sldNum" sz="quarter" idx="10"/>
          </p:nvPr>
        </p:nvSpPr>
        <p:spPr/>
        <p:txBody>
          <a:bodyPr/>
          <a:lstStyle/>
          <a:p>
            <a:fld id="{86AB78F6-5251-4500-8C5C-9D1AEECBCE9A}" type="slidenum">
              <a:rPr lang="en-IN" smtClean="0"/>
              <a:pPr/>
              <a:t>1</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endParaRPr lang="en-IN"/>
          </a:p>
        </p:txBody>
      </p:sp>
      <p:sp>
        <p:nvSpPr>
          <p:cNvPr id="4" name="Slide Number Placeholder 3"/>
          <p:cNvSpPr>
            <a:spLocks noGrp="1"/>
          </p:cNvSpPr>
          <p:nvPr>
            <p:ph type="sldNum" sz="quarter" idx="10"/>
          </p:nvPr>
        </p:nvSpPr>
        <p:spPr/>
        <p:txBody>
          <a:bodyPr/>
          <a:lstStyle/>
          <a:p>
            <a:fld id="{86AB78F6-5251-4500-8C5C-9D1AEECBCE9A}" type="slidenum">
              <a:rPr lang="en-IN" smtClean="0"/>
              <a:pPr/>
              <a:t>2</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1" y="2130426"/>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1"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6A5E74AD-D1CA-4A99-AD29-506909546EDA}" type="datetime1">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DFDEC87-FAD5-4D0D-9F17-7A250D604119}" type="datetime1">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B4EAA2C7-7CCD-45DA-A10E-0D5502A5BE42}" type="datetime1">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5D49B34E-9A3D-4C26-9C31-1A794EF4E721}" type="datetime1">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4406901"/>
            <a:ext cx="77724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4"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6C206B-E344-4522-9D0C-4C0F9A01AD33}" type="datetime1">
              <a:rPr lang="en-US" smtClean="0"/>
              <a:pPr/>
              <a:t>5/22/2023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1"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609E1548-E22B-4870-825C-9CE2A1705675}" type="datetime1">
              <a:rPr lang="en-US" smtClean="0"/>
              <a:pPr/>
              <a:t>5/22/2023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35366586-692E-434A-9C46-F8D9D3352A13}" type="datetime1">
              <a:rPr lang="en-US" smtClean="0"/>
              <a:pPr/>
              <a:t>5/22/2023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388BAEFC-95BE-4FE8-A7D1-CBD89C6C6F06}" type="datetime1">
              <a:rPr lang="en-US" smtClean="0"/>
              <a:pPr/>
              <a:t>5/22/2023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21FA7F-376E-402A-B2AE-37FB39D305E6}" type="datetime1">
              <a:rPr lang="en-US" smtClean="0"/>
              <a:pPr/>
              <a:t>5/22/2023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2"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73051"/>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2" y="1435101"/>
            <a:ext cx="300831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B9DA0F1-1221-465F-B3B3-858414A4CC34}" type="datetime1">
              <a:rPr lang="en-US" smtClean="0"/>
              <a:pPr/>
              <a:t>5/22/2023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B5397B4-3EB3-456E-9285-05A5F0960B97}" type="datetime1">
              <a:rPr lang="en-US" smtClean="0"/>
              <a:pPr/>
              <a:t>5/22/2023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1" y="274638"/>
            <a:ext cx="8229600" cy="1143000"/>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457201"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0BE516-0340-439E-B44F-AE3229F82D07}" type="datetime1">
              <a:rPr lang="en-US" smtClean="0"/>
              <a:pPr/>
              <a:t>5/22/2023</a:t>
            </a:fld>
            <a:endParaRPr lang="en-US"/>
          </a:p>
        </p:txBody>
      </p:sp>
      <p:sp>
        <p:nvSpPr>
          <p:cNvPr id="5" name="Footer Placeholder 4"/>
          <p:cNvSpPr>
            <a:spLocks noGrp="1"/>
          </p:cNvSpPr>
          <p:nvPr>
            <p:ph type="ftr" sz="quarter" idx="3"/>
          </p:nvPr>
        </p:nvSpPr>
        <p:spPr>
          <a:xfrm>
            <a:off x="3124201"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0.jpg"/></Relationships>
</file>

<file path=ppt/slides/_rels/slide2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1981200"/>
            <a:ext cx="7772400" cy="3124200"/>
          </a:xfrm>
        </p:spPr>
        <p:txBody>
          <a:bodyPr>
            <a:normAutofit/>
          </a:bodyPr>
          <a:lstStyle/>
          <a:p>
            <a:pPr>
              <a:lnSpc>
                <a:spcPct val="150000"/>
              </a:lnSpc>
            </a:pPr>
            <a:r>
              <a:rPr lang="en-US" sz="2800" b="1" dirty="0">
                <a:latin typeface="Times New Roman" pitchFamily="18" charset="0"/>
                <a:cs typeface="Times New Roman" pitchFamily="18" charset="0"/>
              </a:rPr>
              <a:t>MT8811- PROJECT</a:t>
            </a:r>
            <a:br>
              <a:rPr lang="en-US" sz="1600" dirty="0">
                <a:latin typeface="Times New Roman" pitchFamily="18" charset="0"/>
                <a:cs typeface="Times New Roman" pitchFamily="18" charset="0"/>
              </a:rPr>
            </a:br>
            <a:r>
              <a:rPr lang="en-US" sz="2400" b="1" dirty="0">
                <a:latin typeface="Times New Roman" pitchFamily="18" charset="0"/>
                <a:cs typeface="Times New Roman" pitchFamily="18" charset="0"/>
              </a:rPr>
              <a:t>FINAL REVIEW</a:t>
            </a:r>
            <a:br>
              <a:rPr lang="en-US" sz="2400" b="1" dirty="0">
                <a:latin typeface="Times New Roman" pitchFamily="18" charset="0"/>
                <a:cs typeface="Times New Roman" pitchFamily="18" charset="0"/>
              </a:rPr>
            </a:br>
            <a:r>
              <a:rPr lang="en-US" sz="2400" b="1" dirty="0">
                <a:latin typeface="Times New Roman" pitchFamily="18" charset="0"/>
                <a:cs typeface="Times New Roman" pitchFamily="18" charset="0"/>
              </a:rPr>
              <a:t> 22.05.2023</a:t>
            </a:r>
            <a:br>
              <a:rPr lang="en-US" sz="2400" b="1" dirty="0">
                <a:latin typeface="Times New Roman" pitchFamily="18" charset="0"/>
                <a:cs typeface="Times New Roman" pitchFamily="18" charset="0"/>
              </a:rPr>
            </a:br>
            <a:r>
              <a:rPr lang="en-US" sz="2400" b="1" dirty="0">
                <a:latin typeface="Times New Roman" pitchFamily="18" charset="0"/>
                <a:cs typeface="Times New Roman" pitchFamily="18" charset="0"/>
              </a:rPr>
              <a:t>DEPARTMENT OF MECHATRONICS</a:t>
            </a:r>
            <a:br>
              <a:rPr lang="en-US" sz="2400" b="1" dirty="0">
                <a:latin typeface="Times New Roman" pitchFamily="18" charset="0"/>
                <a:cs typeface="Times New Roman" pitchFamily="18" charset="0"/>
              </a:rPr>
            </a:br>
            <a:r>
              <a:rPr lang="en-US" sz="2400" b="1" dirty="0">
                <a:latin typeface="Times New Roman" pitchFamily="18" charset="0"/>
                <a:cs typeface="Times New Roman" pitchFamily="18" charset="0"/>
              </a:rPr>
              <a:t>AGNI COLLEGE OF TECHNOLOGY</a:t>
            </a:r>
            <a:endParaRPr lang="en-IN" sz="2400" b="1"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dirty="0"/>
              <a:t>10/05/2023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a:t>
            </a:fld>
            <a:endParaRPr lang="en-US"/>
          </a:p>
        </p:txBody>
      </p:sp>
      <p:pic>
        <p:nvPicPr>
          <p:cNvPr id="6" name="Picture 5" descr="ACT HEADER.003.jpg"/>
          <p:cNvPicPr>
            <a:picLocks noChangeAspect="1"/>
          </p:cNvPicPr>
          <p:nvPr/>
        </p:nvPicPr>
        <p:blipFill>
          <a:blip r:embed="rId3" cstate="print"/>
          <a:stretch>
            <a:fillRect/>
          </a:stretch>
        </p:blipFill>
        <p:spPr>
          <a:xfrm>
            <a:off x="1" y="0"/>
            <a:ext cx="9144000" cy="12192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E45AC-0272-107B-4D4B-8793B2AF86DD}"/>
              </a:ext>
            </a:extLst>
          </p:cNvPr>
          <p:cNvSpPr>
            <a:spLocks noGrp="1"/>
          </p:cNvSpPr>
          <p:nvPr>
            <p:ph type="title"/>
          </p:nvPr>
        </p:nvSpPr>
        <p:spPr>
          <a:xfrm>
            <a:off x="449687" y="-206375"/>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PROPOSED SYSTEM</a:t>
            </a:r>
          </a:p>
        </p:txBody>
      </p:sp>
      <p:sp>
        <p:nvSpPr>
          <p:cNvPr id="4" name="Date Placeholder 3">
            <a:extLst>
              <a:ext uri="{FF2B5EF4-FFF2-40B4-BE49-F238E27FC236}">
                <a16:creationId xmlns:a16="http://schemas.microsoft.com/office/drawing/2014/main" id="{92CC7279-E829-A9BA-EBFF-4C6F44A99EFD}"/>
              </a:ext>
            </a:extLst>
          </p:cNvPr>
          <p:cNvSpPr>
            <a:spLocks noGrp="1"/>
          </p:cNvSpPr>
          <p:nvPr>
            <p:ph type="dt" sz="half" idx="10"/>
          </p:nvPr>
        </p:nvSpPr>
        <p:spPr/>
        <p:txBody>
          <a:bodyPr/>
          <a:lstStyle/>
          <a:p>
            <a:fld id="{5D49B34E-9A3D-4C26-9C31-1A794EF4E721}" type="datetime1">
              <a:rPr lang="en-US" smtClean="0"/>
              <a:pPr/>
              <a:t>5/22/2023</a:t>
            </a:fld>
            <a:endParaRPr lang="en-US"/>
          </a:p>
        </p:txBody>
      </p:sp>
      <p:sp>
        <p:nvSpPr>
          <p:cNvPr id="5" name="Slide Number Placeholder 4">
            <a:extLst>
              <a:ext uri="{FF2B5EF4-FFF2-40B4-BE49-F238E27FC236}">
                <a16:creationId xmlns:a16="http://schemas.microsoft.com/office/drawing/2014/main" id="{15894617-0BAE-5CA3-9D22-3E440886905D}"/>
              </a:ext>
            </a:extLst>
          </p:cNvPr>
          <p:cNvSpPr>
            <a:spLocks noGrp="1"/>
          </p:cNvSpPr>
          <p:nvPr>
            <p:ph type="sldNum" sz="quarter" idx="12"/>
          </p:nvPr>
        </p:nvSpPr>
        <p:spPr/>
        <p:txBody>
          <a:bodyPr/>
          <a:lstStyle/>
          <a:p>
            <a:fld id="{B6F15528-21DE-4FAA-801E-634DDDAF4B2B}" type="slidenum">
              <a:rPr lang="en-US" smtClean="0"/>
              <a:pPr/>
              <a:t>10</a:t>
            </a:fld>
            <a:endParaRPr lang="en-US"/>
          </a:p>
        </p:txBody>
      </p:sp>
      <p:pic>
        <p:nvPicPr>
          <p:cNvPr id="15" name="Content Placeholder 14">
            <a:extLst>
              <a:ext uri="{FF2B5EF4-FFF2-40B4-BE49-F238E27FC236}">
                <a16:creationId xmlns:a16="http://schemas.microsoft.com/office/drawing/2014/main" id="{8AD8B14C-4E39-8138-5D9D-04C9FE0D13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5230" y="1276350"/>
            <a:ext cx="8453540" cy="4305300"/>
          </a:xfrm>
        </p:spPr>
      </p:pic>
    </p:spTree>
    <p:extLst>
      <p:ext uri="{BB962C8B-B14F-4D97-AF65-F5344CB8AC3E}">
        <p14:creationId xmlns:p14="http://schemas.microsoft.com/office/powerpoint/2010/main" val="34328286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14400"/>
            <a:ext cx="7772400" cy="1470025"/>
          </a:xfrm>
        </p:spPr>
        <p:txBody>
          <a:bodyPr>
            <a:normAutofit/>
          </a:bodyPr>
          <a:lstStyle/>
          <a:p>
            <a:r>
              <a:rPr lang="en-US" sz="2400" b="1" dirty="0">
                <a:latin typeface="Times New Roman" pitchFamily="18" charset="0"/>
                <a:cs typeface="Times New Roman" pitchFamily="18" charset="0"/>
              </a:rPr>
              <a:t>METHODOLOGIES TO MEET OBJECTIVES</a:t>
            </a:r>
            <a:br>
              <a:rPr lang="en-US" sz="2400" dirty="0">
                <a:latin typeface="Times New Roman" pitchFamily="18" charset="0"/>
                <a:cs typeface="Times New Roman" pitchFamily="18" charset="0"/>
              </a:rPr>
            </a:br>
            <a:endParaRPr lang="en-IN" sz="2400" dirty="0">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dirty="0"/>
              <a:t>10/05/2023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11</a:t>
            </a:fld>
            <a:endParaRPr lang="en-US"/>
          </a:p>
        </p:txBody>
      </p:sp>
      <p:pic>
        <p:nvPicPr>
          <p:cNvPr id="6" name="Picture 5" descr="ACT HEADER.003.jpg"/>
          <p:cNvPicPr>
            <a:picLocks noChangeAspect="1"/>
          </p:cNvPicPr>
          <p:nvPr/>
        </p:nvPicPr>
        <p:blipFill>
          <a:blip r:embed="rId2" cstate="print"/>
          <a:stretch>
            <a:fillRect/>
          </a:stretch>
        </p:blipFill>
        <p:spPr>
          <a:xfrm>
            <a:off x="0" y="0"/>
            <a:ext cx="9144000" cy="1219200"/>
          </a:xfrm>
          <a:prstGeom prst="rect">
            <a:avLst/>
          </a:prstGeom>
        </p:spPr>
      </p:pic>
      <p:pic>
        <p:nvPicPr>
          <p:cNvPr id="8" name="Picture 7">
            <a:extLst>
              <a:ext uri="{FF2B5EF4-FFF2-40B4-BE49-F238E27FC236}">
                <a16:creationId xmlns:a16="http://schemas.microsoft.com/office/drawing/2014/main" id="{1A6345DD-2EF5-AE18-77E5-AAB6B52532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52600"/>
            <a:ext cx="9144000" cy="5105400"/>
          </a:xfrm>
          <a:prstGeom prst="rect">
            <a:avLst/>
          </a:prstGeom>
          <a:ln/>
        </p:spPr>
        <p:style>
          <a:lnRef idx="2">
            <a:schemeClr val="dk1">
              <a:shade val="50000"/>
            </a:schemeClr>
          </a:lnRef>
          <a:fillRef idx="1">
            <a:schemeClr val="dk1"/>
          </a:fillRef>
          <a:effectRef idx="0">
            <a:schemeClr val="dk1"/>
          </a:effectRef>
          <a:fontRef idx="minor">
            <a:schemeClr val="lt1"/>
          </a:fontRef>
        </p:style>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B3751-998A-0AD8-1088-4D950F216A79}"/>
              </a:ext>
            </a:extLst>
          </p:cNvPr>
          <p:cNvSpPr>
            <a:spLocks noGrp="1"/>
          </p:cNvSpPr>
          <p:nvPr>
            <p:ph type="title"/>
          </p:nvPr>
        </p:nvSpPr>
        <p:spPr>
          <a:xfrm>
            <a:off x="457200" y="136524"/>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HARDWARE SPECIFICATIONS</a:t>
            </a:r>
          </a:p>
        </p:txBody>
      </p:sp>
      <p:sp>
        <p:nvSpPr>
          <p:cNvPr id="3" name="Content Placeholder 2">
            <a:extLst>
              <a:ext uri="{FF2B5EF4-FFF2-40B4-BE49-F238E27FC236}">
                <a16:creationId xmlns:a16="http://schemas.microsoft.com/office/drawing/2014/main" id="{8F4B1DAD-1536-6D25-CB5E-933BE97E98CD}"/>
              </a:ext>
            </a:extLst>
          </p:cNvPr>
          <p:cNvSpPr>
            <a:spLocks noGrp="1"/>
          </p:cNvSpPr>
          <p:nvPr>
            <p:ph idx="1"/>
          </p:nvPr>
        </p:nvSpPr>
        <p:spPr>
          <a:xfrm>
            <a:off x="457201" y="1066801"/>
            <a:ext cx="8229600" cy="5289550"/>
          </a:xfrm>
        </p:spPr>
        <p:txBody>
          <a:bodyPr/>
          <a:lstStyle/>
          <a:p>
            <a:pPr algn="just">
              <a:lnSpc>
                <a:spcPct val="150000"/>
              </a:lnSpc>
            </a:pPr>
            <a:r>
              <a:rPr lang="en-US" sz="1800" i="0" dirty="0">
                <a:effectLst/>
                <a:latin typeface="Times New Roman" panose="02020603050405020304" pitchFamily="18" charset="0"/>
                <a:cs typeface="Times New Roman" panose="02020603050405020304" pitchFamily="18" charset="0"/>
              </a:rPr>
              <a:t>ESP-WROOM-32 WIFI Bluetooth Networking Smart Component Development Board</a:t>
            </a:r>
          </a:p>
          <a:p>
            <a:pPr algn="just">
              <a:lnSpc>
                <a:spcPct val="150000"/>
              </a:lnSpc>
            </a:pPr>
            <a:r>
              <a:rPr lang="en-US" sz="1800" i="0" dirty="0">
                <a:effectLst/>
                <a:latin typeface="Times New Roman" panose="02020603050405020304" pitchFamily="18" charset="0"/>
                <a:cs typeface="Times New Roman" panose="02020603050405020304" pitchFamily="18" charset="0"/>
              </a:rPr>
              <a:t>L298N V3 Four DC Motor Driver </a:t>
            </a:r>
          </a:p>
          <a:p>
            <a:pPr algn="just">
              <a:lnSpc>
                <a:spcPct val="150000"/>
              </a:lnSpc>
            </a:pPr>
            <a:r>
              <a:rPr lang="en-US" sz="1800" i="0" dirty="0">
                <a:effectLst/>
                <a:latin typeface="Times New Roman" panose="02020603050405020304" pitchFamily="18" charset="0"/>
                <a:cs typeface="Times New Roman" panose="02020603050405020304" pitchFamily="18" charset="0"/>
              </a:rPr>
              <a:t>150 RPM 12V Low Noise DC Motor With Metal Gears – Grade A</a:t>
            </a:r>
          </a:p>
          <a:p>
            <a:pPr algn="just">
              <a:lnSpc>
                <a:spcPct val="150000"/>
              </a:lnSpc>
            </a:pPr>
            <a:r>
              <a:rPr lang="en-US" sz="1800" i="0" dirty="0">
                <a:effectLst/>
                <a:latin typeface="Times New Roman" panose="02020603050405020304" pitchFamily="18" charset="0"/>
                <a:cs typeface="Times New Roman" panose="02020603050405020304" pitchFamily="18" charset="0"/>
              </a:rPr>
              <a:t>LM34 Temperature Sensor</a:t>
            </a:r>
            <a:endParaRPr lang="en-US" sz="1800" dirty="0">
              <a:latin typeface="Times New Roman" panose="02020603050405020304" pitchFamily="18" charset="0"/>
              <a:cs typeface="Times New Roman" panose="02020603050405020304" pitchFamily="18" charset="0"/>
            </a:endParaRPr>
          </a:p>
          <a:p>
            <a:pPr algn="just">
              <a:lnSpc>
                <a:spcPct val="150000"/>
              </a:lnSpc>
            </a:pPr>
            <a:r>
              <a:rPr lang="en-US" sz="1800" i="0" dirty="0">
                <a:effectLst/>
                <a:latin typeface="Times New Roman" panose="02020603050405020304" pitchFamily="18" charset="0"/>
                <a:cs typeface="Times New Roman" panose="02020603050405020304" pitchFamily="18" charset="0"/>
              </a:rPr>
              <a:t>MAX30100 Pulse Oximeter Heart Rate Sensor Module</a:t>
            </a:r>
          </a:p>
          <a:p>
            <a:pPr algn="just">
              <a:lnSpc>
                <a:spcPct val="150000"/>
              </a:lnSpc>
            </a:pPr>
            <a:r>
              <a:rPr lang="en-US" sz="1800" i="0" dirty="0">
                <a:effectLst/>
                <a:latin typeface="Times New Roman" panose="02020603050405020304" pitchFamily="18" charset="0"/>
                <a:cs typeface="Times New Roman" panose="02020603050405020304" pitchFamily="18" charset="0"/>
              </a:rPr>
              <a:t>Original JHD 16×2 Character LCD Display With Blue Backlight</a:t>
            </a:r>
            <a:endParaRPr lang="en-US" sz="1800" dirty="0">
              <a:latin typeface="Times New Roman" panose="02020603050405020304" pitchFamily="18" charset="0"/>
              <a:cs typeface="Times New Roman" panose="02020603050405020304" pitchFamily="18" charset="0"/>
            </a:endParaRPr>
          </a:p>
          <a:p>
            <a:pPr algn="just">
              <a:lnSpc>
                <a:spcPct val="150000"/>
              </a:lnSpc>
            </a:pPr>
            <a:r>
              <a:rPr lang="en-US" sz="1800" i="0" dirty="0">
                <a:effectLst/>
                <a:latin typeface="Times New Roman" panose="02020603050405020304" pitchFamily="18" charset="0"/>
                <a:cs typeface="Times New Roman" panose="02020603050405020304" pitchFamily="18" charset="0"/>
              </a:rPr>
              <a:t>Dr. Morepen Bp02 Automatic Blood Pressure Monitor (White)</a:t>
            </a:r>
          </a:p>
          <a:p>
            <a:pPr algn="just">
              <a:lnSpc>
                <a:spcPct val="150000"/>
              </a:lnSpc>
            </a:pPr>
            <a:r>
              <a:rPr lang="en-US" sz="1800" b="0" i="0" dirty="0">
                <a:effectLst/>
                <a:latin typeface="Times New Roman" panose="02020603050405020304" pitchFamily="18" charset="0"/>
                <a:cs typeface="Times New Roman" panose="02020603050405020304" pitchFamily="18" charset="0"/>
              </a:rPr>
              <a:t>Instant Digital Simple Glucometer Kit</a:t>
            </a:r>
            <a:endParaRPr lang="en-US"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22A1BB4C-C839-6ACC-0422-FAD1233877D5}"/>
              </a:ext>
            </a:extLst>
          </p:cNvPr>
          <p:cNvSpPr>
            <a:spLocks noGrp="1"/>
          </p:cNvSpPr>
          <p:nvPr>
            <p:ph type="dt" sz="half" idx="10"/>
          </p:nvPr>
        </p:nvSpPr>
        <p:spPr/>
        <p:txBody>
          <a:bodyPr/>
          <a:lstStyle/>
          <a:p>
            <a:r>
              <a:rPr lang="en-US" dirty="0"/>
              <a:t>10/05/2023</a:t>
            </a:r>
          </a:p>
        </p:txBody>
      </p:sp>
      <p:sp>
        <p:nvSpPr>
          <p:cNvPr id="5" name="Slide Number Placeholder 4">
            <a:extLst>
              <a:ext uri="{FF2B5EF4-FFF2-40B4-BE49-F238E27FC236}">
                <a16:creationId xmlns:a16="http://schemas.microsoft.com/office/drawing/2014/main" id="{AC5CD599-0C1A-2218-F576-FF57902B2419}"/>
              </a:ext>
            </a:extLst>
          </p:cNvPr>
          <p:cNvSpPr>
            <a:spLocks noGrp="1"/>
          </p:cNvSpPr>
          <p:nvPr>
            <p:ph type="sldNum" sz="quarter" idx="12"/>
          </p:nvPr>
        </p:nvSpPr>
        <p:spPr/>
        <p:txBody>
          <a:bodyPr/>
          <a:lstStyle/>
          <a:p>
            <a:fld id="{B6F15528-21DE-4FAA-801E-634DDDAF4B2B}" type="slidenum">
              <a:rPr lang="en-US" smtClean="0"/>
              <a:pPr/>
              <a:t>12</a:t>
            </a:fld>
            <a:endParaRPr lang="en-US"/>
          </a:p>
        </p:txBody>
      </p:sp>
    </p:spTree>
    <p:extLst>
      <p:ext uri="{BB962C8B-B14F-4D97-AF65-F5344CB8AC3E}">
        <p14:creationId xmlns:p14="http://schemas.microsoft.com/office/powerpoint/2010/main" val="1664025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28C04-AFB0-E28D-7950-8B97DAA4A9EE}"/>
              </a:ext>
            </a:extLst>
          </p:cNvPr>
          <p:cNvSpPr>
            <a:spLocks noGrp="1"/>
          </p:cNvSpPr>
          <p:nvPr>
            <p:ph type="title"/>
          </p:nvPr>
        </p:nvSpPr>
        <p:spPr>
          <a:xfrm>
            <a:off x="430369" y="21465"/>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Specification of </a:t>
            </a:r>
            <a:r>
              <a:rPr lang="en-US" sz="2400" b="1" i="0" dirty="0">
                <a:effectLst/>
                <a:latin typeface="Times New Roman" panose="02020603050405020304" pitchFamily="18" charset="0"/>
                <a:cs typeface="Times New Roman" panose="02020603050405020304" pitchFamily="18" charset="0"/>
              </a:rPr>
              <a:t>ESP-WROOM-32 WIFI Bluetooth Networking Smart Component Development Board</a:t>
            </a:r>
            <a:endParaRPr lang="en-US" sz="2400" b="1" dirty="0">
              <a:latin typeface="Times New Roman" panose="02020603050405020304" pitchFamily="18" charset="0"/>
              <a:cs typeface="Times New Roman" panose="02020603050405020304" pitchFamily="18" charset="0"/>
            </a:endParaRPr>
          </a:p>
        </p:txBody>
      </p:sp>
      <p:graphicFrame>
        <p:nvGraphicFramePr>
          <p:cNvPr id="6" name="Content Placeholder 5">
            <a:extLst>
              <a:ext uri="{FF2B5EF4-FFF2-40B4-BE49-F238E27FC236}">
                <a16:creationId xmlns:a16="http://schemas.microsoft.com/office/drawing/2014/main" id="{D8FDA476-8C1F-0747-CED2-BB4BB90DB5FB}"/>
              </a:ext>
            </a:extLst>
          </p:cNvPr>
          <p:cNvGraphicFramePr>
            <a:graphicFrameLocks noGrp="1"/>
          </p:cNvGraphicFramePr>
          <p:nvPr>
            <p:ph idx="1"/>
            <p:extLst>
              <p:ext uri="{D42A27DB-BD31-4B8C-83A1-F6EECF244321}">
                <p14:modId xmlns:p14="http://schemas.microsoft.com/office/powerpoint/2010/main" val="1112361564"/>
              </p:ext>
            </p:extLst>
          </p:nvPr>
        </p:nvGraphicFramePr>
        <p:xfrm>
          <a:off x="152400" y="1164465"/>
          <a:ext cx="4724400" cy="5033581"/>
        </p:xfrm>
        <a:graphic>
          <a:graphicData uri="http://schemas.openxmlformats.org/drawingml/2006/table">
            <a:tbl>
              <a:tblPr/>
              <a:tblGrid>
                <a:gridCol w="1574706">
                  <a:extLst>
                    <a:ext uri="{9D8B030D-6E8A-4147-A177-3AD203B41FA5}">
                      <a16:colId xmlns:a16="http://schemas.microsoft.com/office/drawing/2014/main" val="2780570532"/>
                    </a:ext>
                  </a:extLst>
                </a:gridCol>
                <a:gridCol w="3149694">
                  <a:extLst>
                    <a:ext uri="{9D8B030D-6E8A-4147-A177-3AD203B41FA5}">
                      <a16:colId xmlns:a16="http://schemas.microsoft.com/office/drawing/2014/main" val="4153391992"/>
                    </a:ext>
                  </a:extLst>
                </a:gridCol>
              </a:tblGrid>
              <a:tr h="367029">
                <a:tc>
                  <a:txBody>
                    <a:bodyPr/>
                    <a:lstStyle/>
                    <a:p>
                      <a:pPr algn="ctr" fontAlgn="ctr"/>
                      <a:r>
                        <a:rPr lang="en-US" sz="1200" b="1" i="0">
                          <a:solidFill>
                            <a:srgbClr val="000000"/>
                          </a:solidFill>
                          <a:effectLst/>
                        </a:rPr>
                        <a:t>Processor</a:t>
                      </a:r>
                    </a:p>
                  </a:txBody>
                  <a:tcPr marL="194470" marR="194470" marT="31115" marB="45376" anchor="ctr">
                    <a:lnL>
                      <a:noFill/>
                    </a:lnL>
                    <a:lnR>
                      <a:noFill/>
                    </a:lnR>
                    <a:lnT>
                      <a:noFill/>
                    </a:lnT>
                    <a:lnB>
                      <a:noFill/>
                    </a:lnB>
                    <a:solidFill>
                      <a:srgbClr val="F5F5F5"/>
                    </a:solidFill>
                  </a:tcPr>
                </a:tc>
                <a:tc>
                  <a:txBody>
                    <a:bodyPr/>
                    <a:lstStyle/>
                    <a:p>
                      <a:pPr algn="ctr" fontAlgn="ctr"/>
                      <a:r>
                        <a:rPr lang="en-US" sz="1200" b="0" i="0">
                          <a:solidFill>
                            <a:srgbClr val="000000"/>
                          </a:solidFill>
                          <a:effectLst/>
                        </a:rPr>
                        <a:t>Two Low-Power Xtensa 32-bit LX6 Microprocessors</a:t>
                      </a:r>
                    </a:p>
                  </a:txBody>
                  <a:tcPr marL="194470" marR="194470" marT="31115" marB="45376" anchor="ctr">
                    <a:lnL>
                      <a:noFill/>
                    </a:lnL>
                    <a:lnR>
                      <a:noFill/>
                    </a:lnR>
                    <a:lnT>
                      <a:noFill/>
                    </a:lnT>
                    <a:lnB>
                      <a:noFill/>
                    </a:lnB>
                    <a:solidFill>
                      <a:srgbClr val="F5F5F5"/>
                    </a:solidFill>
                  </a:tcPr>
                </a:tc>
                <a:extLst>
                  <a:ext uri="{0D108BD9-81ED-4DB2-BD59-A6C34878D82A}">
                    <a16:rowId xmlns:a16="http://schemas.microsoft.com/office/drawing/2014/main" val="2108562493"/>
                  </a:ext>
                </a:extLst>
              </a:tr>
              <a:tr h="378865">
                <a:tc>
                  <a:txBody>
                    <a:bodyPr/>
                    <a:lstStyle/>
                    <a:p>
                      <a:pPr algn="ctr" fontAlgn="ctr"/>
                      <a:r>
                        <a:rPr lang="en-US" sz="1200" b="1" i="0">
                          <a:solidFill>
                            <a:srgbClr val="000000"/>
                          </a:solidFill>
                          <a:effectLst/>
                        </a:rPr>
                        <a:t>Operating voltage (v)</a:t>
                      </a:r>
                    </a:p>
                  </a:txBody>
                  <a:tcPr marL="194470" marR="194470" marT="45376" marB="45376" anchor="ctr">
                    <a:lnL>
                      <a:noFill/>
                    </a:lnL>
                    <a:lnR>
                      <a:noFill/>
                    </a:lnR>
                    <a:lnT>
                      <a:noFill/>
                    </a:lnT>
                    <a:lnB>
                      <a:noFill/>
                    </a:lnB>
                    <a:solidFill>
                      <a:srgbClr val="CBE2FF"/>
                    </a:solidFill>
                  </a:tcPr>
                </a:tc>
                <a:tc>
                  <a:txBody>
                    <a:bodyPr/>
                    <a:lstStyle/>
                    <a:p>
                      <a:pPr algn="ctr" fontAlgn="ctr"/>
                      <a:r>
                        <a:rPr lang="en-US" sz="1200" b="0" i="0" dirty="0">
                          <a:solidFill>
                            <a:srgbClr val="000000"/>
                          </a:solidFill>
                          <a:effectLst/>
                        </a:rPr>
                        <a:t>3.0V – 3.6V</a:t>
                      </a:r>
                    </a:p>
                  </a:txBody>
                  <a:tcPr marL="194470" marR="194470" marT="45376" marB="45376" anchor="ctr">
                    <a:lnL>
                      <a:noFill/>
                    </a:lnL>
                    <a:lnR>
                      <a:noFill/>
                    </a:lnR>
                    <a:lnT>
                      <a:noFill/>
                    </a:lnT>
                    <a:lnB>
                      <a:noFill/>
                    </a:lnB>
                    <a:solidFill>
                      <a:srgbClr val="CBE2FF"/>
                    </a:solidFill>
                  </a:tcPr>
                </a:tc>
                <a:extLst>
                  <a:ext uri="{0D108BD9-81ED-4DB2-BD59-A6C34878D82A}">
                    <a16:rowId xmlns:a16="http://schemas.microsoft.com/office/drawing/2014/main" val="2041899027"/>
                  </a:ext>
                </a:extLst>
              </a:tr>
              <a:tr h="378865">
                <a:tc>
                  <a:txBody>
                    <a:bodyPr/>
                    <a:lstStyle/>
                    <a:p>
                      <a:pPr algn="ctr" fontAlgn="ctr"/>
                      <a:r>
                        <a:rPr lang="en-US" sz="1200" b="1" i="0">
                          <a:solidFill>
                            <a:srgbClr val="000000"/>
                          </a:solidFill>
                          <a:effectLst/>
                        </a:rPr>
                        <a:t>Operating current (mA)</a:t>
                      </a:r>
                    </a:p>
                  </a:txBody>
                  <a:tcPr marL="194470" marR="194470" marT="45376" marB="45376" anchor="ctr">
                    <a:lnL>
                      <a:noFill/>
                    </a:lnL>
                    <a:lnR>
                      <a:noFill/>
                    </a:lnR>
                    <a:lnT>
                      <a:noFill/>
                    </a:lnT>
                    <a:lnB>
                      <a:noFill/>
                    </a:lnB>
                    <a:solidFill>
                      <a:srgbClr val="F5F5F5"/>
                    </a:solidFill>
                  </a:tcPr>
                </a:tc>
                <a:tc>
                  <a:txBody>
                    <a:bodyPr/>
                    <a:lstStyle/>
                    <a:p>
                      <a:pPr algn="ctr" fontAlgn="ctr"/>
                      <a:r>
                        <a:rPr lang="en-US" sz="1200" b="0" i="0" dirty="0">
                          <a:solidFill>
                            <a:srgbClr val="000000"/>
                          </a:solidFill>
                          <a:effectLst/>
                        </a:rPr>
                        <a:t>80</a:t>
                      </a:r>
                    </a:p>
                  </a:txBody>
                  <a:tcPr marL="194470" marR="194470" marT="45376" marB="45376" anchor="ctr">
                    <a:lnL>
                      <a:noFill/>
                    </a:lnL>
                    <a:lnR>
                      <a:noFill/>
                    </a:lnR>
                    <a:lnT>
                      <a:noFill/>
                    </a:lnT>
                    <a:lnB>
                      <a:noFill/>
                    </a:lnB>
                    <a:solidFill>
                      <a:srgbClr val="F5F5F5"/>
                    </a:solidFill>
                  </a:tcPr>
                </a:tc>
                <a:extLst>
                  <a:ext uri="{0D108BD9-81ED-4DB2-BD59-A6C34878D82A}">
                    <a16:rowId xmlns:a16="http://schemas.microsoft.com/office/drawing/2014/main" val="4079729557"/>
                  </a:ext>
                </a:extLst>
              </a:tr>
              <a:tr h="386678">
                <a:tc>
                  <a:txBody>
                    <a:bodyPr/>
                    <a:lstStyle/>
                    <a:p>
                      <a:pPr algn="ctr" fontAlgn="ctr"/>
                      <a:r>
                        <a:rPr lang="en-US" sz="1200" b="1" i="0">
                          <a:solidFill>
                            <a:srgbClr val="000000"/>
                          </a:solidFill>
                          <a:effectLst/>
                        </a:rPr>
                        <a:t>Clock Frequency (MHz)</a:t>
                      </a:r>
                    </a:p>
                  </a:txBody>
                  <a:tcPr marL="194470" marR="194470" marT="45376" marB="45376" anchor="ctr">
                    <a:lnL>
                      <a:noFill/>
                    </a:lnL>
                    <a:lnR>
                      <a:noFill/>
                    </a:lnR>
                    <a:lnT>
                      <a:noFill/>
                    </a:lnT>
                    <a:lnB>
                      <a:noFill/>
                    </a:lnB>
                    <a:solidFill>
                      <a:srgbClr val="CBE2FF"/>
                    </a:solidFill>
                  </a:tcPr>
                </a:tc>
                <a:tc>
                  <a:txBody>
                    <a:bodyPr/>
                    <a:lstStyle/>
                    <a:p>
                      <a:pPr algn="ctr" fontAlgn="ctr"/>
                      <a:r>
                        <a:rPr lang="en-US" sz="1200" b="0" i="0">
                          <a:solidFill>
                            <a:srgbClr val="000000"/>
                          </a:solidFill>
                          <a:effectLst/>
                        </a:rPr>
                        <a:t>80 ~ 240</a:t>
                      </a:r>
                    </a:p>
                  </a:txBody>
                  <a:tcPr marL="194470" marR="194470" marT="45376" marB="45376" anchor="ctr">
                    <a:lnL>
                      <a:noFill/>
                    </a:lnL>
                    <a:lnR>
                      <a:noFill/>
                    </a:lnR>
                    <a:lnT>
                      <a:noFill/>
                    </a:lnT>
                    <a:lnB>
                      <a:noFill/>
                    </a:lnB>
                    <a:solidFill>
                      <a:srgbClr val="CBE2FF"/>
                    </a:solidFill>
                  </a:tcPr>
                </a:tc>
                <a:extLst>
                  <a:ext uri="{0D108BD9-81ED-4DB2-BD59-A6C34878D82A}">
                    <a16:rowId xmlns:a16="http://schemas.microsoft.com/office/drawing/2014/main" val="2938643565"/>
                  </a:ext>
                </a:extLst>
              </a:tr>
              <a:tr h="386678">
                <a:tc>
                  <a:txBody>
                    <a:bodyPr/>
                    <a:lstStyle/>
                    <a:p>
                      <a:pPr algn="ctr" fontAlgn="ctr"/>
                      <a:r>
                        <a:rPr lang="en-US" sz="1200" b="1" i="0">
                          <a:solidFill>
                            <a:srgbClr val="000000"/>
                          </a:solidFill>
                          <a:effectLst/>
                        </a:rPr>
                        <a:t>Flash memory (MB)</a:t>
                      </a:r>
                    </a:p>
                  </a:txBody>
                  <a:tcPr marL="194470" marR="194470" marT="45376" marB="45376" anchor="ctr">
                    <a:lnL>
                      <a:noFill/>
                    </a:lnL>
                    <a:lnR>
                      <a:noFill/>
                    </a:lnR>
                    <a:lnT>
                      <a:noFill/>
                    </a:lnT>
                    <a:lnB>
                      <a:noFill/>
                    </a:lnB>
                    <a:solidFill>
                      <a:srgbClr val="F5F5F5"/>
                    </a:solidFill>
                  </a:tcPr>
                </a:tc>
                <a:tc>
                  <a:txBody>
                    <a:bodyPr/>
                    <a:lstStyle/>
                    <a:p>
                      <a:pPr algn="ctr" fontAlgn="ctr"/>
                      <a:r>
                        <a:rPr lang="en-US" sz="1200" b="0" i="0" dirty="0">
                          <a:solidFill>
                            <a:srgbClr val="000000"/>
                          </a:solidFill>
                          <a:effectLst/>
                        </a:rPr>
                        <a:t>4</a:t>
                      </a:r>
                    </a:p>
                  </a:txBody>
                  <a:tcPr marL="194470" marR="194470" marT="45376" marB="45376" anchor="ctr">
                    <a:lnL>
                      <a:noFill/>
                    </a:lnL>
                    <a:lnR>
                      <a:noFill/>
                    </a:lnR>
                    <a:lnT>
                      <a:noFill/>
                    </a:lnT>
                    <a:lnB>
                      <a:noFill/>
                    </a:lnB>
                    <a:solidFill>
                      <a:srgbClr val="F5F5F5"/>
                    </a:solidFill>
                  </a:tcPr>
                </a:tc>
                <a:extLst>
                  <a:ext uri="{0D108BD9-81ED-4DB2-BD59-A6C34878D82A}">
                    <a16:rowId xmlns:a16="http://schemas.microsoft.com/office/drawing/2014/main" val="149820939"/>
                  </a:ext>
                </a:extLst>
              </a:tr>
              <a:tr h="378865">
                <a:tc>
                  <a:txBody>
                    <a:bodyPr/>
                    <a:lstStyle/>
                    <a:p>
                      <a:pPr algn="ctr" fontAlgn="ctr"/>
                      <a:r>
                        <a:rPr lang="en-US" sz="1200" b="1" i="0">
                          <a:solidFill>
                            <a:srgbClr val="000000"/>
                          </a:solidFill>
                          <a:effectLst/>
                        </a:rPr>
                        <a:t>Data Rate (Mbps)</a:t>
                      </a:r>
                    </a:p>
                  </a:txBody>
                  <a:tcPr marL="194470" marR="194470" marT="45376" marB="45376" anchor="ctr">
                    <a:lnL>
                      <a:noFill/>
                    </a:lnL>
                    <a:lnR>
                      <a:noFill/>
                    </a:lnR>
                    <a:lnT>
                      <a:noFill/>
                    </a:lnT>
                    <a:lnB>
                      <a:noFill/>
                    </a:lnB>
                    <a:solidFill>
                      <a:srgbClr val="CBE2FF"/>
                    </a:solidFill>
                  </a:tcPr>
                </a:tc>
                <a:tc>
                  <a:txBody>
                    <a:bodyPr/>
                    <a:lstStyle/>
                    <a:p>
                      <a:pPr algn="ctr" fontAlgn="ctr"/>
                      <a:r>
                        <a:rPr lang="en-US" sz="1200" b="0" i="0">
                          <a:solidFill>
                            <a:srgbClr val="000000"/>
                          </a:solidFill>
                          <a:effectLst/>
                        </a:rPr>
                        <a:t>150</a:t>
                      </a:r>
                    </a:p>
                  </a:txBody>
                  <a:tcPr marL="194470" marR="194470" marT="45376" marB="45376" anchor="ctr">
                    <a:lnL>
                      <a:noFill/>
                    </a:lnL>
                    <a:lnR>
                      <a:noFill/>
                    </a:lnR>
                    <a:lnT>
                      <a:noFill/>
                    </a:lnT>
                    <a:lnB>
                      <a:noFill/>
                    </a:lnB>
                    <a:solidFill>
                      <a:srgbClr val="CBE2FF"/>
                    </a:solidFill>
                  </a:tcPr>
                </a:tc>
                <a:extLst>
                  <a:ext uri="{0D108BD9-81ED-4DB2-BD59-A6C34878D82A}">
                    <a16:rowId xmlns:a16="http://schemas.microsoft.com/office/drawing/2014/main" val="2823377595"/>
                  </a:ext>
                </a:extLst>
              </a:tr>
              <a:tr h="378865">
                <a:tc>
                  <a:txBody>
                    <a:bodyPr/>
                    <a:lstStyle/>
                    <a:p>
                      <a:pPr algn="ctr" fontAlgn="ctr"/>
                      <a:r>
                        <a:rPr lang="en-US" sz="1200" b="1" i="0">
                          <a:solidFill>
                            <a:srgbClr val="000000"/>
                          </a:solidFill>
                          <a:effectLst/>
                        </a:rPr>
                        <a:t>SRAM Memory (KB)</a:t>
                      </a:r>
                    </a:p>
                  </a:txBody>
                  <a:tcPr marL="194470" marR="194470" marT="45376" marB="45376" anchor="ctr">
                    <a:lnL>
                      <a:noFill/>
                    </a:lnL>
                    <a:lnR>
                      <a:noFill/>
                    </a:lnR>
                    <a:lnT>
                      <a:noFill/>
                    </a:lnT>
                    <a:lnB>
                      <a:noFill/>
                    </a:lnB>
                    <a:solidFill>
                      <a:srgbClr val="F5F5F5"/>
                    </a:solidFill>
                  </a:tcPr>
                </a:tc>
                <a:tc>
                  <a:txBody>
                    <a:bodyPr/>
                    <a:lstStyle/>
                    <a:p>
                      <a:pPr algn="ctr" fontAlgn="ctr"/>
                      <a:r>
                        <a:rPr lang="en-US" sz="1200" b="0" i="0" dirty="0">
                          <a:solidFill>
                            <a:srgbClr val="000000"/>
                          </a:solidFill>
                          <a:effectLst/>
                        </a:rPr>
                        <a:t>520</a:t>
                      </a:r>
                    </a:p>
                  </a:txBody>
                  <a:tcPr marL="194470" marR="194470" marT="45376" marB="45376" anchor="ctr">
                    <a:lnL>
                      <a:noFill/>
                    </a:lnL>
                    <a:lnR>
                      <a:noFill/>
                    </a:lnR>
                    <a:lnT>
                      <a:noFill/>
                    </a:lnT>
                    <a:lnB>
                      <a:noFill/>
                    </a:lnB>
                    <a:solidFill>
                      <a:srgbClr val="F5F5F5"/>
                    </a:solidFill>
                  </a:tcPr>
                </a:tc>
                <a:extLst>
                  <a:ext uri="{0D108BD9-81ED-4DB2-BD59-A6C34878D82A}">
                    <a16:rowId xmlns:a16="http://schemas.microsoft.com/office/drawing/2014/main" val="3978031064"/>
                  </a:ext>
                </a:extLst>
              </a:tr>
              <a:tr h="227090">
                <a:tc>
                  <a:txBody>
                    <a:bodyPr/>
                    <a:lstStyle/>
                    <a:p>
                      <a:pPr algn="ctr" fontAlgn="ctr"/>
                      <a:r>
                        <a:rPr lang="en-US" sz="1200" b="1" i="0">
                          <a:solidFill>
                            <a:srgbClr val="000000"/>
                          </a:solidFill>
                          <a:effectLst/>
                        </a:rPr>
                        <a:t>Length (mm)</a:t>
                      </a:r>
                    </a:p>
                  </a:txBody>
                  <a:tcPr marL="194470" marR="194470" marT="45376" marB="45376" anchor="ctr">
                    <a:lnL>
                      <a:noFill/>
                    </a:lnL>
                    <a:lnR>
                      <a:noFill/>
                    </a:lnR>
                    <a:lnT>
                      <a:noFill/>
                    </a:lnT>
                    <a:lnB>
                      <a:noFill/>
                    </a:lnB>
                    <a:solidFill>
                      <a:srgbClr val="CBE2FF"/>
                    </a:solidFill>
                  </a:tcPr>
                </a:tc>
                <a:tc>
                  <a:txBody>
                    <a:bodyPr/>
                    <a:lstStyle/>
                    <a:p>
                      <a:pPr algn="ctr" fontAlgn="ctr"/>
                      <a:r>
                        <a:rPr lang="en-US" sz="1200" b="0" i="0">
                          <a:solidFill>
                            <a:srgbClr val="000000"/>
                          </a:solidFill>
                          <a:effectLst/>
                        </a:rPr>
                        <a:t>28</a:t>
                      </a:r>
                    </a:p>
                  </a:txBody>
                  <a:tcPr marL="194470" marR="194470" marT="45376" marB="45376" anchor="ctr">
                    <a:lnL>
                      <a:noFill/>
                    </a:lnL>
                    <a:lnR>
                      <a:noFill/>
                    </a:lnR>
                    <a:lnT>
                      <a:noFill/>
                    </a:lnT>
                    <a:lnB>
                      <a:noFill/>
                    </a:lnB>
                    <a:solidFill>
                      <a:srgbClr val="CBE2FF"/>
                    </a:solidFill>
                  </a:tcPr>
                </a:tc>
                <a:extLst>
                  <a:ext uri="{0D108BD9-81ED-4DB2-BD59-A6C34878D82A}">
                    <a16:rowId xmlns:a16="http://schemas.microsoft.com/office/drawing/2014/main" val="4071518807"/>
                  </a:ext>
                </a:extLst>
              </a:tr>
              <a:tr h="227090">
                <a:tc>
                  <a:txBody>
                    <a:bodyPr/>
                    <a:lstStyle/>
                    <a:p>
                      <a:pPr algn="ctr" fontAlgn="ctr"/>
                      <a:r>
                        <a:rPr lang="en-US" sz="1200" b="1" i="0">
                          <a:solidFill>
                            <a:srgbClr val="000000"/>
                          </a:solidFill>
                          <a:effectLst/>
                        </a:rPr>
                        <a:t>Width (mm)</a:t>
                      </a:r>
                    </a:p>
                  </a:txBody>
                  <a:tcPr marL="194470" marR="194470" marT="45376" marB="45376" anchor="ctr">
                    <a:lnL>
                      <a:noFill/>
                    </a:lnL>
                    <a:lnR>
                      <a:noFill/>
                    </a:lnR>
                    <a:lnT>
                      <a:noFill/>
                    </a:lnT>
                    <a:lnB>
                      <a:noFill/>
                    </a:lnB>
                    <a:solidFill>
                      <a:srgbClr val="F5F5F5"/>
                    </a:solidFill>
                  </a:tcPr>
                </a:tc>
                <a:tc>
                  <a:txBody>
                    <a:bodyPr/>
                    <a:lstStyle/>
                    <a:p>
                      <a:pPr algn="ctr" fontAlgn="ctr"/>
                      <a:r>
                        <a:rPr lang="en-US" sz="1200" b="0" i="0">
                          <a:solidFill>
                            <a:srgbClr val="000000"/>
                          </a:solidFill>
                          <a:effectLst/>
                        </a:rPr>
                        <a:t>50</a:t>
                      </a:r>
                    </a:p>
                  </a:txBody>
                  <a:tcPr marL="194470" marR="194470" marT="45376" marB="45376" anchor="ctr">
                    <a:lnL>
                      <a:noFill/>
                    </a:lnL>
                    <a:lnR>
                      <a:noFill/>
                    </a:lnR>
                    <a:lnT>
                      <a:noFill/>
                    </a:lnT>
                    <a:lnB>
                      <a:noFill/>
                    </a:lnB>
                    <a:solidFill>
                      <a:srgbClr val="F5F5F5"/>
                    </a:solidFill>
                  </a:tcPr>
                </a:tc>
                <a:extLst>
                  <a:ext uri="{0D108BD9-81ED-4DB2-BD59-A6C34878D82A}">
                    <a16:rowId xmlns:a16="http://schemas.microsoft.com/office/drawing/2014/main" val="2288732577"/>
                  </a:ext>
                </a:extLst>
              </a:tr>
              <a:tr h="227090">
                <a:tc>
                  <a:txBody>
                    <a:bodyPr/>
                    <a:lstStyle/>
                    <a:p>
                      <a:pPr algn="ctr" fontAlgn="ctr"/>
                      <a:r>
                        <a:rPr lang="en-US" sz="1200" b="1" i="0">
                          <a:solidFill>
                            <a:srgbClr val="000000"/>
                          </a:solidFill>
                          <a:effectLst/>
                        </a:rPr>
                        <a:t>Height (mm)</a:t>
                      </a:r>
                    </a:p>
                  </a:txBody>
                  <a:tcPr marL="194470" marR="194470" marT="45376" marB="45376" anchor="ctr">
                    <a:lnL>
                      <a:noFill/>
                    </a:lnL>
                    <a:lnR>
                      <a:noFill/>
                    </a:lnR>
                    <a:lnT>
                      <a:noFill/>
                    </a:lnT>
                    <a:lnB>
                      <a:noFill/>
                    </a:lnB>
                    <a:solidFill>
                      <a:srgbClr val="CBE2FF"/>
                    </a:solidFill>
                  </a:tcPr>
                </a:tc>
                <a:tc>
                  <a:txBody>
                    <a:bodyPr/>
                    <a:lstStyle/>
                    <a:p>
                      <a:pPr algn="ctr" fontAlgn="ctr"/>
                      <a:r>
                        <a:rPr lang="en-US" sz="1200" b="0" i="0">
                          <a:solidFill>
                            <a:srgbClr val="000000"/>
                          </a:solidFill>
                          <a:effectLst/>
                        </a:rPr>
                        <a:t>14</a:t>
                      </a:r>
                    </a:p>
                  </a:txBody>
                  <a:tcPr marL="194470" marR="194470" marT="45376" marB="45376" anchor="ctr">
                    <a:lnL>
                      <a:noFill/>
                    </a:lnL>
                    <a:lnR>
                      <a:noFill/>
                    </a:lnR>
                    <a:lnT>
                      <a:noFill/>
                    </a:lnT>
                    <a:lnB>
                      <a:noFill/>
                    </a:lnB>
                    <a:solidFill>
                      <a:srgbClr val="CBE2FF"/>
                    </a:solidFill>
                  </a:tcPr>
                </a:tc>
                <a:extLst>
                  <a:ext uri="{0D108BD9-81ED-4DB2-BD59-A6C34878D82A}">
                    <a16:rowId xmlns:a16="http://schemas.microsoft.com/office/drawing/2014/main" val="2503197654"/>
                  </a:ext>
                </a:extLst>
              </a:tr>
              <a:tr h="227090">
                <a:tc>
                  <a:txBody>
                    <a:bodyPr/>
                    <a:lstStyle/>
                    <a:p>
                      <a:pPr algn="ctr" fontAlgn="ctr"/>
                      <a:r>
                        <a:rPr lang="en-US" sz="1200" b="1" i="0">
                          <a:solidFill>
                            <a:srgbClr val="000000"/>
                          </a:solidFill>
                          <a:effectLst/>
                        </a:rPr>
                        <a:t>Weight (gm)</a:t>
                      </a:r>
                    </a:p>
                  </a:txBody>
                  <a:tcPr marL="194470" marR="194470" marT="45376" marB="45376" anchor="ctr">
                    <a:lnL>
                      <a:noFill/>
                    </a:lnL>
                    <a:lnR>
                      <a:noFill/>
                    </a:lnR>
                    <a:lnT>
                      <a:noFill/>
                    </a:lnT>
                    <a:lnB>
                      <a:noFill/>
                    </a:lnB>
                    <a:solidFill>
                      <a:srgbClr val="F5F5F5"/>
                    </a:solidFill>
                  </a:tcPr>
                </a:tc>
                <a:tc>
                  <a:txBody>
                    <a:bodyPr/>
                    <a:lstStyle/>
                    <a:p>
                      <a:pPr algn="ctr" fontAlgn="ctr"/>
                      <a:r>
                        <a:rPr lang="en-US" sz="1200" b="0" i="0">
                          <a:solidFill>
                            <a:srgbClr val="000000"/>
                          </a:solidFill>
                          <a:effectLst/>
                        </a:rPr>
                        <a:t>10</a:t>
                      </a:r>
                    </a:p>
                  </a:txBody>
                  <a:tcPr marL="194470" marR="194470" marT="45376" marB="45376" anchor="ctr">
                    <a:lnL>
                      <a:noFill/>
                    </a:lnL>
                    <a:lnR>
                      <a:noFill/>
                    </a:lnR>
                    <a:lnT>
                      <a:noFill/>
                    </a:lnT>
                    <a:lnB>
                      <a:noFill/>
                    </a:lnB>
                    <a:solidFill>
                      <a:srgbClr val="F5F5F5"/>
                    </a:solidFill>
                  </a:tcPr>
                </a:tc>
                <a:extLst>
                  <a:ext uri="{0D108BD9-81ED-4DB2-BD59-A6C34878D82A}">
                    <a16:rowId xmlns:a16="http://schemas.microsoft.com/office/drawing/2014/main" val="2261974350"/>
                  </a:ext>
                </a:extLst>
              </a:tr>
              <a:tr h="378865">
                <a:tc>
                  <a:txBody>
                    <a:bodyPr/>
                    <a:lstStyle/>
                    <a:p>
                      <a:pPr algn="ctr" fontAlgn="ctr"/>
                      <a:r>
                        <a:rPr lang="en-US" sz="1200" b="1" i="0">
                          <a:solidFill>
                            <a:srgbClr val="000000"/>
                          </a:solidFill>
                          <a:effectLst/>
                        </a:rPr>
                        <a:t>Shipment Weight</a:t>
                      </a:r>
                    </a:p>
                  </a:txBody>
                  <a:tcPr marL="194470" marR="194470" marT="45376" marB="45376" anchor="ctr">
                    <a:lnL>
                      <a:noFill/>
                    </a:lnL>
                    <a:lnR>
                      <a:noFill/>
                    </a:lnR>
                    <a:lnT>
                      <a:noFill/>
                    </a:lnT>
                    <a:lnB>
                      <a:noFill/>
                    </a:lnB>
                    <a:solidFill>
                      <a:srgbClr val="CBE2FF"/>
                    </a:solidFill>
                  </a:tcPr>
                </a:tc>
                <a:tc>
                  <a:txBody>
                    <a:bodyPr/>
                    <a:lstStyle/>
                    <a:p>
                      <a:pPr algn="ctr" fontAlgn="ctr"/>
                      <a:r>
                        <a:rPr lang="en-US" sz="1200" b="0" i="0">
                          <a:solidFill>
                            <a:srgbClr val="000000"/>
                          </a:solidFill>
                          <a:effectLst/>
                        </a:rPr>
                        <a:t>0.015 kg</a:t>
                      </a:r>
                    </a:p>
                  </a:txBody>
                  <a:tcPr marL="194470" marR="194470" marT="45376" marB="45376" anchor="ctr">
                    <a:lnL>
                      <a:noFill/>
                    </a:lnL>
                    <a:lnR>
                      <a:noFill/>
                    </a:lnR>
                    <a:lnT>
                      <a:noFill/>
                    </a:lnT>
                    <a:lnB>
                      <a:noFill/>
                    </a:lnB>
                    <a:solidFill>
                      <a:srgbClr val="CBE2FF"/>
                    </a:solidFill>
                  </a:tcPr>
                </a:tc>
                <a:extLst>
                  <a:ext uri="{0D108BD9-81ED-4DB2-BD59-A6C34878D82A}">
                    <a16:rowId xmlns:a16="http://schemas.microsoft.com/office/drawing/2014/main" val="1583158750"/>
                  </a:ext>
                </a:extLst>
              </a:tr>
              <a:tr h="378865">
                <a:tc>
                  <a:txBody>
                    <a:bodyPr/>
                    <a:lstStyle/>
                    <a:p>
                      <a:pPr algn="ctr" fontAlgn="ctr"/>
                      <a:r>
                        <a:rPr lang="en-US" sz="1200" b="1" i="0">
                          <a:solidFill>
                            <a:srgbClr val="000000"/>
                          </a:solidFill>
                          <a:effectLst/>
                        </a:rPr>
                        <a:t>Shipment Dimensions</a:t>
                      </a:r>
                    </a:p>
                  </a:txBody>
                  <a:tcPr marL="194470" marR="194470" marT="45376" marB="45376" anchor="ctr">
                    <a:lnL>
                      <a:noFill/>
                    </a:lnL>
                    <a:lnR>
                      <a:noFill/>
                    </a:lnR>
                    <a:lnT>
                      <a:noFill/>
                    </a:lnT>
                    <a:lnB>
                      <a:noFill/>
                    </a:lnB>
                    <a:solidFill>
                      <a:srgbClr val="F5F5F5"/>
                    </a:solidFill>
                  </a:tcPr>
                </a:tc>
                <a:tc>
                  <a:txBody>
                    <a:bodyPr/>
                    <a:lstStyle/>
                    <a:p>
                      <a:pPr algn="ctr" fontAlgn="ctr"/>
                      <a:r>
                        <a:rPr lang="en-US" sz="1200" b="0" i="0" dirty="0">
                          <a:solidFill>
                            <a:srgbClr val="000000"/>
                          </a:solidFill>
                          <a:effectLst/>
                        </a:rPr>
                        <a:t>6 × 8 × 2 cm</a:t>
                      </a:r>
                    </a:p>
                  </a:txBody>
                  <a:tcPr marL="194470" marR="194470" marT="45376" marB="45376" anchor="ctr">
                    <a:lnL>
                      <a:noFill/>
                    </a:lnL>
                    <a:lnR>
                      <a:noFill/>
                    </a:lnR>
                    <a:lnT>
                      <a:noFill/>
                    </a:lnT>
                    <a:lnB>
                      <a:noFill/>
                    </a:lnB>
                    <a:solidFill>
                      <a:srgbClr val="F5F5F5"/>
                    </a:solidFill>
                  </a:tcPr>
                </a:tc>
                <a:extLst>
                  <a:ext uri="{0D108BD9-81ED-4DB2-BD59-A6C34878D82A}">
                    <a16:rowId xmlns:a16="http://schemas.microsoft.com/office/drawing/2014/main" val="117287086"/>
                  </a:ext>
                </a:extLst>
              </a:tr>
            </a:tbl>
          </a:graphicData>
        </a:graphic>
      </p:graphicFrame>
      <p:sp>
        <p:nvSpPr>
          <p:cNvPr id="4" name="Date Placeholder 3">
            <a:extLst>
              <a:ext uri="{FF2B5EF4-FFF2-40B4-BE49-F238E27FC236}">
                <a16:creationId xmlns:a16="http://schemas.microsoft.com/office/drawing/2014/main" id="{0722718E-0C85-FF9F-5629-8CA4B2AFED67}"/>
              </a:ext>
            </a:extLst>
          </p:cNvPr>
          <p:cNvSpPr>
            <a:spLocks noGrp="1"/>
          </p:cNvSpPr>
          <p:nvPr>
            <p:ph type="dt" sz="half" idx="10"/>
          </p:nvPr>
        </p:nvSpPr>
        <p:spPr/>
        <p:txBody>
          <a:bodyPr/>
          <a:lstStyle/>
          <a:p>
            <a:r>
              <a:rPr lang="en-US" dirty="0"/>
              <a:t>10/05/2023</a:t>
            </a:r>
          </a:p>
        </p:txBody>
      </p:sp>
      <p:sp>
        <p:nvSpPr>
          <p:cNvPr id="5" name="Slide Number Placeholder 4">
            <a:extLst>
              <a:ext uri="{FF2B5EF4-FFF2-40B4-BE49-F238E27FC236}">
                <a16:creationId xmlns:a16="http://schemas.microsoft.com/office/drawing/2014/main" id="{F0841546-CFF3-ABBF-CEA6-D16EA3068CC5}"/>
              </a:ext>
            </a:extLst>
          </p:cNvPr>
          <p:cNvSpPr>
            <a:spLocks noGrp="1"/>
          </p:cNvSpPr>
          <p:nvPr>
            <p:ph type="sldNum" sz="quarter" idx="12"/>
          </p:nvPr>
        </p:nvSpPr>
        <p:spPr/>
        <p:txBody>
          <a:bodyPr/>
          <a:lstStyle/>
          <a:p>
            <a:fld id="{B6F15528-21DE-4FAA-801E-634DDDAF4B2B}" type="slidenum">
              <a:rPr lang="en-US" smtClean="0"/>
              <a:pPr/>
              <a:t>13</a:t>
            </a:fld>
            <a:endParaRPr lang="en-US"/>
          </a:p>
        </p:txBody>
      </p:sp>
      <p:pic>
        <p:nvPicPr>
          <p:cNvPr id="3" name="Picture 2">
            <a:extLst>
              <a:ext uri="{FF2B5EF4-FFF2-40B4-BE49-F238E27FC236}">
                <a16:creationId xmlns:a16="http://schemas.microsoft.com/office/drawing/2014/main" id="{59736F8F-DFC5-FF68-D0A7-DFD6FEEDA8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9018" y="1190803"/>
            <a:ext cx="3148123" cy="5033581"/>
          </a:xfrm>
          <a:prstGeom prst="rect">
            <a:avLst/>
          </a:prstGeom>
        </p:spPr>
      </p:pic>
    </p:spTree>
    <p:extLst>
      <p:ext uri="{BB962C8B-B14F-4D97-AF65-F5344CB8AC3E}">
        <p14:creationId xmlns:p14="http://schemas.microsoft.com/office/powerpoint/2010/main" val="368725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1B244-CC41-07D9-448C-0921D90FBEA8}"/>
              </a:ext>
            </a:extLst>
          </p:cNvPr>
          <p:cNvSpPr>
            <a:spLocks noGrp="1"/>
          </p:cNvSpPr>
          <p:nvPr>
            <p:ph type="title"/>
          </p:nvPr>
        </p:nvSpPr>
        <p:spPr/>
        <p:txBody>
          <a:bodyPr>
            <a:noAutofit/>
          </a:bodyPr>
          <a:lstStyle/>
          <a:p>
            <a:r>
              <a:rPr lang="en-US" sz="2400" b="1" dirty="0">
                <a:latin typeface="Times New Roman" panose="02020603050405020304" pitchFamily="18" charset="0"/>
                <a:cs typeface="Times New Roman" panose="02020603050405020304" pitchFamily="18" charset="0"/>
              </a:rPr>
              <a:t>Specification of </a:t>
            </a:r>
            <a:r>
              <a:rPr lang="en-US" sz="2400" b="1" i="0" dirty="0">
                <a:solidFill>
                  <a:srgbClr val="333E48"/>
                </a:solidFill>
                <a:effectLst/>
                <a:latin typeface="Times New Roman" panose="02020603050405020304" pitchFamily="18" charset="0"/>
                <a:cs typeface="Times New Roman" panose="02020603050405020304" pitchFamily="18" charset="0"/>
              </a:rPr>
              <a:t>150 RPM 12V Low Noise DC Motor With Metal Gears – Grade A</a:t>
            </a:r>
            <a:br>
              <a:rPr lang="en-US" sz="2400" b="1" i="0" dirty="0">
                <a:solidFill>
                  <a:srgbClr val="333E48"/>
                </a:solidFill>
                <a:effectLst/>
                <a:latin typeface="Times New Roman" panose="02020603050405020304" pitchFamily="18" charset="0"/>
                <a:cs typeface="Times New Roman" panose="02020603050405020304" pitchFamily="18" charset="0"/>
              </a:rPr>
            </a:br>
            <a:endParaRPr lang="en-US" sz="2400" b="1" dirty="0">
              <a:latin typeface="Times New Roman" panose="02020603050405020304" pitchFamily="18" charset="0"/>
              <a:cs typeface="Times New Roman" panose="02020603050405020304" pitchFamily="18" charset="0"/>
            </a:endParaRPr>
          </a:p>
        </p:txBody>
      </p:sp>
      <p:graphicFrame>
        <p:nvGraphicFramePr>
          <p:cNvPr id="6" name="Content Placeholder 5">
            <a:extLst>
              <a:ext uri="{FF2B5EF4-FFF2-40B4-BE49-F238E27FC236}">
                <a16:creationId xmlns:a16="http://schemas.microsoft.com/office/drawing/2014/main" id="{86A844AC-3E83-4BFE-F86F-AAE82E7741D4}"/>
              </a:ext>
            </a:extLst>
          </p:cNvPr>
          <p:cNvGraphicFramePr>
            <a:graphicFrameLocks noGrp="1"/>
          </p:cNvGraphicFramePr>
          <p:nvPr>
            <p:ph idx="1"/>
            <p:extLst>
              <p:ext uri="{D42A27DB-BD31-4B8C-83A1-F6EECF244321}">
                <p14:modId xmlns:p14="http://schemas.microsoft.com/office/powerpoint/2010/main" val="2034446539"/>
              </p:ext>
            </p:extLst>
          </p:nvPr>
        </p:nvGraphicFramePr>
        <p:xfrm>
          <a:off x="457199" y="1143002"/>
          <a:ext cx="5029201" cy="5292241"/>
        </p:xfrm>
        <a:graphic>
          <a:graphicData uri="http://schemas.openxmlformats.org/drawingml/2006/table">
            <a:tbl>
              <a:tblPr/>
              <a:tblGrid>
                <a:gridCol w="1676300">
                  <a:extLst>
                    <a:ext uri="{9D8B030D-6E8A-4147-A177-3AD203B41FA5}">
                      <a16:colId xmlns:a16="http://schemas.microsoft.com/office/drawing/2014/main" val="1936057978"/>
                    </a:ext>
                  </a:extLst>
                </a:gridCol>
                <a:gridCol w="3352901">
                  <a:extLst>
                    <a:ext uri="{9D8B030D-6E8A-4147-A177-3AD203B41FA5}">
                      <a16:colId xmlns:a16="http://schemas.microsoft.com/office/drawing/2014/main" val="3357644794"/>
                    </a:ext>
                  </a:extLst>
                </a:gridCol>
              </a:tblGrid>
              <a:tr h="271311">
                <a:tc>
                  <a:txBody>
                    <a:bodyPr/>
                    <a:lstStyle/>
                    <a:p>
                      <a:pPr algn="ctr" fontAlgn="ctr"/>
                      <a:r>
                        <a:rPr lang="en-US" sz="1300" b="1" i="0">
                          <a:solidFill>
                            <a:srgbClr val="000000"/>
                          </a:solidFill>
                          <a:effectLst/>
                        </a:rPr>
                        <a:t>Gear Material</a:t>
                      </a:r>
                    </a:p>
                  </a:txBody>
                  <a:tcPr marL="198449" marR="198449" marT="31752" marB="46305" anchor="ctr">
                    <a:lnL>
                      <a:noFill/>
                    </a:lnL>
                    <a:lnR>
                      <a:noFill/>
                    </a:lnR>
                    <a:lnT>
                      <a:noFill/>
                    </a:lnT>
                    <a:lnB>
                      <a:noFill/>
                    </a:lnB>
                    <a:solidFill>
                      <a:srgbClr val="F5F5F5"/>
                    </a:solidFill>
                  </a:tcPr>
                </a:tc>
                <a:tc>
                  <a:txBody>
                    <a:bodyPr/>
                    <a:lstStyle/>
                    <a:p>
                      <a:pPr algn="ctr" fontAlgn="ctr"/>
                      <a:r>
                        <a:rPr lang="en-US" sz="1300" b="0" i="0">
                          <a:solidFill>
                            <a:srgbClr val="000000"/>
                          </a:solidFill>
                          <a:effectLst/>
                        </a:rPr>
                        <a:t>Metal</a:t>
                      </a:r>
                    </a:p>
                  </a:txBody>
                  <a:tcPr marL="198449" marR="198449" marT="31752" marB="46305" anchor="ctr">
                    <a:lnL>
                      <a:noFill/>
                    </a:lnL>
                    <a:lnR>
                      <a:noFill/>
                    </a:lnR>
                    <a:lnT>
                      <a:noFill/>
                    </a:lnT>
                    <a:lnB>
                      <a:noFill/>
                    </a:lnB>
                    <a:solidFill>
                      <a:srgbClr val="F5F5F5"/>
                    </a:solidFill>
                  </a:tcPr>
                </a:tc>
                <a:extLst>
                  <a:ext uri="{0D108BD9-81ED-4DB2-BD59-A6C34878D82A}">
                    <a16:rowId xmlns:a16="http://schemas.microsoft.com/office/drawing/2014/main" val="1683055648"/>
                  </a:ext>
                </a:extLst>
              </a:tr>
              <a:tr h="480237">
                <a:tc>
                  <a:txBody>
                    <a:bodyPr/>
                    <a:lstStyle/>
                    <a:p>
                      <a:pPr algn="ctr" fontAlgn="ctr"/>
                      <a:r>
                        <a:rPr lang="en-US" sz="1300" b="1" i="0">
                          <a:solidFill>
                            <a:srgbClr val="000000"/>
                          </a:solidFill>
                          <a:effectLst/>
                        </a:rPr>
                        <a:t>Rated Speed (RPM)</a:t>
                      </a:r>
                    </a:p>
                  </a:txBody>
                  <a:tcPr marL="198449" marR="198449" marT="46305" marB="46305" anchor="ctr">
                    <a:lnL>
                      <a:noFill/>
                    </a:lnL>
                    <a:lnR>
                      <a:noFill/>
                    </a:lnR>
                    <a:lnT>
                      <a:noFill/>
                    </a:lnT>
                    <a:lnB>
                      <a:noFill/>
                    </a:lnB>
                    <a:solidFill>
                      <a:srgbClr val="CBE2FF"/>
                    </a:solidFill>
                  </a:tcPr>
                </a:tc>
                <a:tc>
                  <a:txBody>
                    <a:bodyPr/>
                    <a:lstStyle/>
                    <a:p>
                      <a:pPr algn="ctr" fontAlgn="ctr"/>
                      <a:r>
                        <a:rPr lang="en-US" sz="1300" b="0" i="0">
                          <a:solidFill>
                            <a:srgbClr val="000000"/>
                          </a:solidFill>
                          <a:effectLst/>
                        </a:rPr>
                        <a:t>150</a:t>
                      </a:r>
                    </a:p>
                  </a:txBody>
                  <a:tcPr marL="198449" marR="198449" marT="46305" marB="46305" anchor="ctr">
                    <a:lnL>
                      <a:noFill/>
                    </a:lnL>
                    <a:lnR>
                      <a:noFill/>
                    </a:lnR>
                    <a:lnT>
                      <a:noFill/>
                    </a:lnT>
                    <a:lnB>
                      <a:noFill/>
                    </a:lnB>
                    <a:solidFill>
                      <a:srgbClr val="CBE2FF"/>
                    </a:solidFill>
                  </a:tcPr>
                </a:tc>
                <a:extLst>
                  <a:ext uri="{0D108BD9-81ED-4DB2-BD59-A6C34878D82A}">
                    <a16:rowId xmlns:a16="http://schemas.microsoft.com/office/drawing/2014/main" val="1037599107"/>
                  </a:ext>
                </a:extLst>
              </a:tr>
              <a:tr h="480237">
                <a:tc>
                  <a:txBody>
                    <a:bodyPr/>
                    <a:lstStyle/>
                    <a:p>
                      <a:pPr algn="ctr" fontAlgn="ctr"/>
                      <a:r>
                        <a:rPr lang="en-US" sz="1300" b="1" i="0">
                          <a:solidFill>
                            <a:srgbClr val="000000"/>
                          </a:solidFill>
                          <a:effectLst/>
                        </a:rPr>
                        <a:t>Operating Voltage (VDC)</a:t>
                      </a:r>
                    </a:p>
                  </a:txBody>
                  <a:tcPr marL="198449" marR="198449" marT="46305" marB="46305" anchor="ctr">
                    <a:lnL>
                      <a:noFill/>
                    </a:lnL>
                    <a:lnR>
                      <a:noFill/>
                    </a:lnR>
                    <a:lnT>
                      <a:noFill/>
                    </a:lnT>
                    <a:lnB>
                      <a:noFill/>
                    </a:lnB>
                    <a:solidFill>
                      <a:srgbClr val="F5F5F5"/>
                    </a:solidFill>
                  </a:tcPr>
                </a:tc>
                <a:tc>
                  <a:txBody>
                    <a:bodyPr/>
                    <a:lstStyle/>
                    <a:p>
                      <a:pPr algn="ctr" fontAlgn="ctr"/>
                      <a:r>
                        <a:rPr lang="en-US" sz="1300" b="0" i="0">
                          <a:solidFill>
                            <a:srgbClr val="000000"/>
                          </a:solidFill>
                          <a:effectLst/>
                        </a:rPr>
                        <a:t>12</a:t>
                      </a:r>
                    </a:p>
                  </a:txBody>
                  <a:tcPr marL="198449" marR="198449" marT="46305" marB="46305" anchor="ctr">
                    <a:lnL>
                      <a:noFill/>
                    </a:lnL>
                    <a:lnR>
                      <a:noFill/>
                    </a:lnR>
                    <a:lnT>
                      <a:noFill/>
                    </a:lnT>
                    <a:lnB>
                      <a:noFill/>
                    </a:lnB>
                    <a:solidFill>
                      <a:srgbClr val="F5F5F5"/>
                    </a:solidFill>
                  </a:tcPr>
                </a:tc>
                <a:extLst>
                  <a:ext uri="{0D108BD9-81ED-4DB2-BD59-A6C34878D82A}">
                    <a16:rowId xmlns:a16="http://schemas.microsoft.com/office/drawing/2014/main" val="2424047123"/>
                  </a:ext>
                </a:extLst>
              </a:tr>
              <a:tr h="480237">
                <a:tc>
                  <a:txBody>
                    <a:bodyPr/>
                    <a:lstStyle/>
                    <a:p>
                      <a:pPr algn="ctr" fontAlgn="ctr"/>
                      <a:r>
                        <a:rPr lang="en-US" sz="1300" b="1" i="0">
                          <a:solidFill>
                            <a:srgbClr val="000000"/>
                          </a:solidFill>
                          <a:effectLst/>
                        </a:rPr>
                        <a:t>Rated Torque(kg-cm)</a:t>
                      </a:r>
                    </a:p>
                  </a:txBody>
                  <a:tcPr marL="198449" marR="198449" marT="46305" marB="46305" anchor="ctr">
                    <a:lnL>
                      <a:noFill/>
                    </a:lnL>
                    <a:lnR>
                      <a:noFill/>
                    </a:lnR>
                    <a:lnT>
                      <a:noFill/>
                    </a:lnT>
                    <a:lnB>
                      <a:noFill/>
                    </a:lnB>
                    <a:solidFill>
                      <a:srgbClr val="CBE2FF"/>
                    </a:solidFill>
                  </a:tcPr>
                </a:tc>
                <a:tc>
                  <a:txBody>
                    <a:bodyPr/>
                    <a:lstStyle/>
                    <a:p>
                      <a:pPr algn="ctr" fontAlgn="ctr"/>
                      <a:r>
                        <a:rPr lang="en-US" sz="1300" b="0" i="0">
                          <a:solidFill>
                            <a:srgbClr val="000000"/>
                          </a:solidFill>
                          <a:effectLst/>
                        </a:rPr>
                        <a:t>2</a:t>
                      </a:r>
                    </a:p>
                  </a:txBody>
                  <a:tcPr marL="198449" marR="198449" marT="46305" marB="46305" anchor="ctr">
                    <a:lnL>
                      <a:noFill/>
                    </a:lnL>
                    <a:lnR>
                      <a:noFill/>
                    </a:lnR>
                    <a:lnT>
                      <a:noFill/>
                    </a:lnT>
                    <a:lnB>
                      <a:noFill/>
                    </a:lnB>
                    <a:solidFill>
                      <a:srgbClr val="CBE2FF"/>
                    </a:solidFill>
                  </a:tcPr>
                </a:tc>
                <a:extLst>
                  <a:ext uri="{0D108BD9-81ED-4DB2-BD59-A6C34878D82A}">
                    <a16:rowId xmlns:a16="http://schemas.microsoft.com/office/drawing/2014/main" val="1412025570"/>
                  </a:ext>
                </a:extLst>
              </a:tr>
              <a:tr h="480237">
                <a:tc>
                  <a:txBody>
                    <a:bodyPr/>
                    <a:lstStyle/>
                    <a:p>
                      <a:pPr algn="ctr" fontAlgn="ctr"/>
                      <a:r>
                        <a:rPr lang="en-US" sz="1300" b="1" i="0">
                          <a:solidFill>
                            <a:srgbClr val="000000"/>
                          </a:solidFill>
                          <a:effectLst/>
                        </a:rPr>
                        <a:t>Gearbox Diameter (mm)</a:t>
                      </a:r>
                    </a:p>
                  </a:txBody>
                  <a:tcPr marL="198449" marR="198449" marT="46305" marB="46305" anchor="ctr">
                    <a:lnL>
                      <a:noFill/>
                    </a:lnL>
                    <a:lnR>
                      <a:noFill/>
                    </a:lnR>
                    <a:lnT>
                      <a:noFill/>
                    </a:lnT>
                    <a:lnB>
                      <a:noFill/>
                    </a:lnB>
                    <a:solidFill>
                      <a:srgbClr val="F5F5F5"/>
                    </a:solidFill>
                  </a:tcPr>
                </a:tc>
                <a:tc>
                  <a:txBody>
                    <a:bodyPr/>
                    <a:lstStyle/>
                    <a:p>
                      <a:pPr algn="ctr" fontAlgn="ctr"/>
                      <a:r>
                        <a:rPr lang="en-US" sz="1300" b="0" i="0" dirty="0">
                          <a:solidFill>
                            <a:srgbClr val="000000"/>
                          </a:solidFill>
                          <a:effectLst/>
                        </a:rPr>
                        <a:t>38</a:t>
                      </a:r>
                    </a:p>
                  </a:txBody>
                  <a:tcPr marL="198449" marR="198449" marT="46305" marB="46305" anchor="ctr">
                    <a:lnL>
                      <a:noFill/>
                    </a:lnL>
                    <a:lnR>
                      <a:noFill/>
                    </a:lnR>
                    <a:lnT>
                      <a:noFill/>
                    </a:lnT>
                    <a:lnB>
                      <a:noFill/>
                    </a:lnB>
                    <a:solidFill>
                      <a:srgbClr val="F5F5F5"/>
                    </a:solidFill>
                  </a:tcPr>
                </a:tc>
                <a:extLst>
                  <a:ext uri="{0D108BD9-81ED-4DB2-BD59-A6C34878D82A}">
                    <a16:rowId xmlns:a16="http://schemas.microsoft.com/office/drawing/2014/main" val="2854300527"/>
                  </a:ext>
                </a:extLst>
              </a:tr>
              <a:tr h="480237">
                <a:tc>
                  <a:txBody>
                    <a:bodyPr/>
                    <a:lstStyle/>
                    <a:p>
                      <a:pPr algn="ctr" fontAlgn="ctr"/>
                      <a:r>
                        <a:rPr lang="en-US" sz="1300" b="1" i="0">
                          <a:solidFill>
                            <a:srgbClr val="000000"/>
                          </a:solidFill>
                          <a:effectLst/>
                        </a:rPr>
                        <a:t>Motor Diameter(mm)</a:t>
                      </a:r>
                    </a:p>
                  </a:txBody>
                  <a:tcPr marL="198449" marR="198449" marT="46305" marB="46305" anchor="ctr">
                    <a:lnL>
                      <a:noFill/>
                    </a:lnL>
                    <a:lnR>
                      <a:noFill/>
                    </a:lnR>
                    <a:lnT>
                      <a:noFill/>
                    </a:lnT>
                    <a:lnB>
                      <a:noFill/>
                    </a:lnB>
                    <a:solidFill>
                      <a:srgbClr val="CBE2FF"/>
                    </a:solidFill>
                  </a:tcPr>
                </a:tc>
                <a:tc>
                  <a:txBody>
                    <a:bodyPr/>
                    <a:lstStyle/>
                    <a:p>
                      <a:pPr algn="ctr" fontAlgn="ctr"/>
                      <a:r>
                        <a:rPr lang="en-US" sz="1300" b="0" i="0">
                          <a:solidFill>
                            <a:srgbClr val="000000"/>
                          </a:solidFill>
                          <a:effectLst/>
                        </a:rPr>
                        <a:t>32</a:t>
                      </a:r>
                    </a:p>
                  </a:txBody>
                  <a:tcPr marL="198449" marR="198449" marT="46305" marB="46305" anchor="ctr">
                    <a:lnL>
                      <a:noFill/>
                    </a:lnL>
                    <a:lnR>
                      <a:noFill/>
                    </a:lnR>
                    <a:lnT>
                      <a:noFill/>
                    </a:lnT>
                    <a:lnB>
                      <a:noFill/>
                    </a:lnB>
                    <a:solidFill>
                      <a:srgbClr val="CBE2FF"/>
                    </a:solidFill>
                  </a:tcPr>
                </a:tc>
                <a:extLst>
                  <a:ext uri="{0D108BD9-81ED-4DB2-BD59-A6C34878D82A}">
                    <a16:rowId xmlns:a16="http://schemas.microsoft.com/office/drawing/2014/main" val="837400536"/>
                  </a:ext>
                </a:extLst>
              </a:tr>
              <a:tr h="480237">
                <a:tc>
                  <a:txBody>
                    <a:bodyPr/>
                    <a:lstStyle/>
                    <a:p>
                      <a:pPr algn="ctr" fontAlgn="ctr"/>
                      <a:r>
                        <a:rPr lang="en-US" sz="1300" b="1" i="0">
                          <a:solidFill>
                            <a:srgbClr val="000000"/>
                          </a:solidFill>
                          <a:effectLst/>
                        </a:rPr>
                        <a:t>Motor Length (mm)</a:t>
                      </a:r>
                    </a:p>
                  </a:txBody>
                  <a:tcPr marL="198449" marR="198449" marT="46305" marB="46305" anchor="ctr">
                    <a:lnL>
                      <a:noFill/>
                    </a:lnL>
                    <a:lnR>
                      <a:noFill/>
                    </a:lnR>
                    <a:lnT>
                      <a:noFill/>
                    </a:lnT>
                    <a:lnB>
                      <a:noFill/>
                    </a:lnB>
                    <a:solidFill>
                      <a:srgbClr val="F5F5F5"/>
                    </a:solidFill>
                  </a:tcPr>
                </a:tc>
                <a:tc>
                  <a:txBody>
                    <a:bodyPr/>
                    <a:lstStyle/>
                    <a:p>
                      <a:pPr algn="ctr" fontAlgn="ctr"/>
                      <a:r>
                        <a:rPr lang="en-US" sz="1300" b="0" i="0">
                          <a:solidFill>
                            <a:srgbClr val="000000"/>
                          </a:solidFill>
                          <a:effectLst/>
                        </a:rPr>
                        <a:t>75</a:t>
                      </a:r>
                    </a:p>
                  </a:txBody>
                  <a:tcPr marL="198449" marR="198449" marT="46305" marB="46305" anchor="ctr">
                    <a:lnL>
                      <a:noFill/>
                    </a:lnL>
                    <a:lnR>
                      <a:noFill/>
                    </a:lnR>
                    <a:lnT>
                      <a:noFill/>
                    </a:lnT>
                    <a:lnB>
                      <a:noFill/>
                    </a:lnB>
                    <a:solidFill>
                      <a:srgbClr val="F5F5F5"/>
                    </a:solidFill>
                  </a:tcPr>
                </a:tc>
                <a:extLst>
                  <a:ext uri="{0D108BD9-81ED-4DB2-BD59-A6C34878D82A}">
                    <a16:rowId xmlns:a16="http://schemas.microsoft.com/office/drawing/2014/main" val="308121178"/>
                  </a:ext>
                </a:extLst>
              </a:tr>
              <a:tr h="480237">
                <a:tc>
                  <a:txBody>
                    <a:bodyPr/>
                    <a:lstStyle/>
                    <a:p>
                      <a:pPr algn="ctr" fontAlgn="ctr"/>
                      <a:r>
                        <a:rPr lang="en-US" sz="1300" b="1" i="0">
                          <a:solidFill>
                            <a:srgbClr val="000000"/>
                          </a:solidFill>
                          <a:effectLst/>
                        </a:rPr>
                        <a:t>Shaft Diameter (mm)</a:t>
                      </a:r>
                    </a:p>
                  </a:txBody>
                  <a:tcPr marL="198449" marR="198449" marT="46305" marB="46305" anchor="ctr">
                    <a:lnL>
                      <a:noFill/>
                    </a:lnL>
                    <a:lnR>
                      <a:noFill/>
                    </a:lnR>
                    <a:lnT>
                      <a:noFill/>
                    </a:lnT>
                    <a:lnB>
                      <a:noFill/>
                    </a:lnB>
                    <a:solidFill>
                      <a:srgbClr val="CBE2FF"/>
                    </a:solidFill>
                  </a:tcPr>
                </a:tc>
                <a:tc>
                  <a:txBody>
                    <a:bodyPr/>
                    <a:lstStyle/>
                    <a:p>
                      <a:pPr algn="ctr" fontAlgn="ctr"/>
                      <a:r>
                        <a:rPr lang="en-US" sz="1300" b="0" i="0">
                          <a:solidFill>
                            <a:srgbClr val="000000"/>
                          </a:solidFill>
                          <a:effectLst/>
                        </a:rPr>
                        <a:t>6</a:t>
                      </a:r>
                    </a:p>
                  </a:txBody>
                  <a:tcPr marL="198449" marR="198449" marT="46305" marB="46305" anchor="ctr">
                    <a:lnL>
                      <a:noFill/>
                    </a:lnL>
                    <a:lnR>
                      <a:noFill/>
                    </a:lnR>
                    <a:lnT>
                      <a:noFill/>
                    </a:lnT>
                    <a:lnB>
                      <a:noFill/>
                    </a:lnB>
                    <a:solidFill>
                      <a:srgbClr val="CBE2FF"/>
                    </a:solidFill>
                  </a:tcPr>
                </a:tc>
                <a:extLst>
                  <a:ext uri="{0D108BD9-81ED-4DB2-BD59-A6C34878D82A}">
                    <a16:rowId xmlns:a16="http://schemas.microsoft.com/office/drawing/2014/main" val="1585570735"/>
                  </a:ext>
                </a:extLst>
              </a:tr>
              <a:tr h="480237">
                <a:tc>
                  <a:txBody>
                    <a:bodyPr/>
                    <a:lstStyle/>
                    <a:p>
                      <a:pPr algn="ctr" fontAlgn="ctr"/>
                      <a:r>
                        <a:rPr lang="en-US" sz="1300" b="1" i="0">
                          <a:solidFill>
                            <a:srgbClr val="000000"/>
                          </a:solidFill>
                          <a:effectLst/>
                        </a:rPr>
                        <a:t>Shaft Length (mm)</a:t>
                      </a:r>
                    </a:p>
                  </a:txBody>
                  <a:tcPr marL="198449" marR="198449" marT="46305" marB="46305" anchor="ctr">
                    <a:lnL>
                      <a:noFill/>
                    </a:lnL>
                    <a:lnR>
                      <a:noFill/>
                    </a:lnR>
                    <a:lnT>
                      <a:noFill/>
                    </a:lnT>
                    <a:lnB>
                      <a:noFill/>
                    </a:lnB>
                    <a:solidFill>
                      <a:srgbClr val="F5F5F5"/>
                    </a:solidFill>
                  </a:tcPr>
                </a:tc>
                <a:tc>
                  <a:txBody>
                    <a:bodyPr/>
                    <a:lstStyle/>
                    <a:p>
                      <a:pPr algn="ctr" fontAlgn="ctr"/>
                      <a:r>
                        <a:rPr lang="en-US" sz="1300" b="0" i="0">
                          <a:solidFill>
                            <a:srgbClr val="000000"/>
                          </a:solidFill>
                          <a:effectLst/>
                        </a:rPr>
                        <a:t>21</a:t>
                      </a:r>
                    </a:p>
                  </a:txBody>
                  <a:tcPr marL="198449" marR="198449" marT="46305" marB="46305" anchor="ctr">
                    <a:lnL>
                      <a:noFill/>
                    </a:lnL>
                    <a:lnR>
                      <a:noFill/>
                    </a:lnR>
                    <a:lnT>
                      <a:noFill/>
                    </a:lnT>
                    <a:lnB>
                      <a:noFill/>
                    </a:lnB>
                    <a:solidFill>
                      <a:srgbClr val="F5F5F5"/>
                    </a:solidFill>
                  </a:tcPr>
                </a:tc>
                <a:extLst>
                  <a:ext uri="{0D108BD9-81ED-4DB2-BD59-A6C34878D82A}">
                    <a16:rowId xmlns:a16="http://schemas.microsoft.com/office/drawing/2014/main" val="2868937254"/>
                  </a:ext>
                </a:extLst>
              </a:tr>
              <a:tr h="285608">
                <a:tc>
                  <a:txBody>
                    <a:bodyPr/>
                    <a:lstStyle/>
                    <a:p>
                      <a:pPr algn="ctr" fontAlgn="ctr"/>
                      <a:r>
                        <a:rPr lang="en-US" sz="1300" b="1" i="0">
                          <a:solidFill>
                            <a:srgbClr val="000000"/>
                          </a:solidFill>
                          <a:effectLst/>
                        </a:rPr>
                        <a:t>Weight (gm)</a:t>
                      </a:r>
                    </a:p>
                  </a:txBody>
                  <a:tcPr marL="198449" marR="198449" marT="46305" marB="46305" anchor="ctr">
                    <a:lnL>
                      <a:noFill/>
                    </a:lnL>
                    <a:lnR>
                      <a:noFill/>
                    </a:lnR>
                    <a:lnT>
                      <a:noFill/>
                    </a:lnT>
                    <a:lnB>
                      <a:noFill/>
                    </a:lnB>
                    <a:solidFill>
                      <a:srgbClr val="CBE2FF"/>
                    </a:solidFill>
                  </a:tcPr>
                </a:tc>
                <a:tc>
                  <a:txBody>
                    <a:bodyPr/>
                    <a:lstStyle/>
                    <a:p>
                      <a:pPr algn="ctr" fontAlgn="ctr"/>
                      <a:r>
                        <a:rPr lang="en-US" sz="1300" b="0" i="0">
                          <a:solidFill>
                            <a:srgbClr val="000000"/>
                          </a:solidFill>
                          <a:effectLst/>
                        </a:rPr>
                        <a:t>75</a:t>
                      </a:r>
                    </a:p>
                  </a:txBody>
                  <a:tcPr marL="198449" marR="198449" marT="46305" marB="46305" anchor="ctr">
                    <a:lnL>
                      <a:noFill/>
                    </a:lnL>
                    <a:lnR>
                      <a:noFill/>
                    </a:lnR>
                    <a:lnT>
                      <a:noFill/>
                    </a:lnT>
                    <a:lnB>
                      <a:noFill/>
                    </a:lnB>
                    <a:solidFill>
                      <a:srgbClr val="CBE2FF"/>
                    </a:solidFill>
                  </a:tcPr>
                </a:tc>
                <a:extLst>
                  <a:ext uri="{0D108BD9-81ED-4DB2-BD59-A6C34878D82A}">
                    <a16:rowId xmlns:a16="http://schemas.microsoft.com/office/drawing/2014/main" val="677935694"/>
                  </a:ext>
                </a:extLst>
              </a:tr>
              <a:tr h="334297">
                <a:tc>
                  <a:txBody>
                    <a:bodyPr/>
                    <a:lstStyle/>
                    <a:p>
                      <a:pPr algn="ctr" fontAlgn="ctr"/>
                      <a:r>
                        <a:rPr lang="en-US" sz="1300" b="1" i="0">
                          <a:solidFill>
                            <a:srgbClr val="000000"/>
                          </a:solidFill>
                          <a:effectLst/>
                        </a:rPr>
                        <a:t>Shipment Weight</a:t>
                      </a:r>
                    </a:p>
                  </a:txBody>
                  <a:tcPr marL="198449" marR="198449" marT="46305" marB="46305" anchor="ctr">
                    <a:lnL>
                      <a:noFill/>
                    </a:lnL>
                    <a:lnR>
                      <a:noFill/>
                    </a:lnR>
                    <a:lnT>
                      <a:noFill/>
                    </a:lnT>
                    <a:lnB>
                      <a:noFill/>
                    </a:lnB>
                    <a:solidFill>
                      <a:srgbClr val="F5F5F5"/>
                    </a:solidFill>
                  </a:tcPr>
                </a:tc>
                <a:tc>
                  <a:txBody>
                    <a:bodyPr/>
                    <a:lstStyle/>
                    <a:p>
                      <a:pPr algn="ctr" fontAlgn="ctr"/>
                      <a:r>
                        <a:rPr lang="en-US" sz="1300" b="0" i="0">
                          <a:solidFill>
                            <a:srgbClr val="000000"/>
                          </a:solidFill>
                          <a:effectLst/>
                        </a:rPr>
                        <a:t>0.1 kg</a:t>
                      </a:r>
                    </a:p>
                  </a:txBody>
                  <a:tcPr marL="198449" marR="198449" marT="46305" marB="46305" anchor="ctr">
                    <a:lnL>
                      <a:noFill/>
                    </a:lnL>
                    <a:lnR>
                      <a:noFill/>
                    </a:lnR>
                    <a:lnT>
                      <a:noFill/>
                    </a:lnT>
                    <a:lnB>
                      <a:noFill/>
                    </a:lnB>
                    <a:solidFill>
                      <a:srgbClr val="F5F5F5"/>
                    </a:solidFill>
                  </a:tcPr>
                </a:tc>
                <a:extLst>
                  <a:ext uri="{0D108BD9-81ED-4DB2-BD59-A6C34878D82A}">
                    <a16:rowId xmlns:a16="http://schemas.microsoft.com/office/drawing/2014/main" val="500034416"/>
                  </a:ext>
                </a:extLst>
              </a:tr>
              <a:tr h="480237">
                <a:tc>
                  <a:txBody>
                    <a:bodyPr/>
                    <a:lstStyle/>
                    <a:p>
                      <a:pPr algn="ctr" fontAlgn="ctr"/>
                      <a:r>
                        <a:rPr lang="en-US" sz="1300" b="1" i="0">
                          <a:solidFill>
                            <a:srgbClr val="000000"/>
                          </a:solidFill>
                          <a:effectLst/>
                        </a:rPr>
                        <a:t>Shipment Dimensions</a:t>
                      </a:r>
                    </a:p>
                  </a:txBody>
                  <a:tcPr marL="198449" marR="198449" marT="46305" marB="46305" anchor="ctr">
                    <a:lnL>
                      <a:noFill/>
                    </a:lnL>
                    <a:lnR>
                      <a:noFill/>
                    </a:lnR>
                    <a:lnT>
                      <a:noFill/>
                    </a:lnT>
                    <a:lnB>
                      <a:noFill/>
                    </a:lnB>
                    <a:solidFill>
                      <a:srgbClr val="DBDBDB"/>
                    </a:solidFill>
                  </a:tcPr>
                </a:tc>
                <a:tc>
                  <a:txBody>
                    <a:bodyPr/>
                    <a:lstStyle/>
                    <a:p>
                      <a:pPr algn="ctr" fontAlgn="ctr"/>
                      <a:r>
                        <a:rPr lang="en-US" sz="1300" b="0" i="0" dirty="0">
                          <a:solidFill>
                            <a:srgbClr val="000000"/>
                          </a:solidFill>
                          <a:effectLst/>
                        </a:rPr>
                        <a:t>9 × 5 × 5 cm</a:t>
                      </a:r>
                    </a:p>
                  </a:txBody>
                  <a:tcPr marL="198449" marR="198449" marT="46305" marB="46305" anchor="ctr">
                    <a:lnL>
                      <a:noFill/>
                    </a:lnL>
                    <a:lnR>
                      <a:noFill/>
                    </a:lnR>
                    <a:lnT>
                      <a:noFill/>
                    </a:lnT>
                    <a:lnB>
                      <a:noFill/>
                    </a:lnB>
                    <a:solidFill>
                      <a:srgbClr val="DBDBDB"/>
                    </a:solidFill>
                  </a:tcPr>
                </a:tc>
                <a:extLst>
                  <a:ext uri="{0D108BD9-81ED-4DB2-BD59-A6C34878D82A}">
                    <a16:rowId xmlns:a16="http://schemas.microsoft.com/office/drawing/2014/main" val="1971003561"/>
                  </a:ext>
                </a:extLst>
              </a:tr>
            </a:tbl>
          </a:graphicData>
        </a:graphic>
      </p:graphicFrame>
      <p:sp>
        <p:nvSpPr>
          <p:cNvPr id="4" name="Date Placeholder 3">
            <a:extLst>
              <a:ext uri="{FF2B5EF4-FFF2-40B4-BE49-F238E27FC236}">
                <a16:creationId xmlns:a16="http://schemas.microsoft.com/office/drawing/2014/main" id="{8004B97E-79A4-887A-F455-C9D8FA7CD06B}"/>
              </a:ext>
            </a:extLst>
          </p:cNvPr>
          <p:cNvSpPr>
            <a:spLocks noGrp="1"/>
          </p:cNvSpPr>
          <p:nvPr>
            <p:ph type="dt" sz="half" idx="10"/>
          </p:nvPr>
        </p:nvSpPr>
        <p:spPr/>
        <p:txBody>
          <a:bodyPr/>
          <a:lstStyle/>
          <a:p>
            <a:r>
              <a:rPr lang="en-US" dirty="0"/>
              <a:t>10/05/2023</a:t>
            </a:r>
          </a:p>
        </p:txBody>
      </p:sp>
      <p:sp>
        <p:nvSpPr>
          <p:cNvPr id="5" name="Slide Number Placeholder 4">
            <a:extLst>
              <a:ext uri="{FF2B5EF4-FFF2-40B4-BE49-F238E27FC236}">
                <a16:creationId xmlns:a16="http://schemas.microsoft.com/office/drawing/2014/main" id="{ED53FB53-8507-1C8D-2C82-19F35A68AEDB}"/>
              </a:ext>
            </a:extLst>
          </p:cNvPr>
          <p:cNvSpPr>
            <a:spLocks noGrp="1"/>
          </p:cNvSpPr>
          <p:nvPr>
            <p:ph type="sldNum" sz="quarter" idx="12"/>
          </p:nvPr>
        </p:nvSpPr>
        <p:spPr/>
        <p:txBody>
          <a:bodyPr/>
          <a:lstStyle/>
          <a:p>
            <a:fld id="{B6F15528-21DE-4FAA-801E-634DDDAF4B2B}" type="slidenum">
              <a:rPr lang="en-US" smtClean="0"/>
              <a:pPr/>
              <a:t>14</a:t>
            </a:fld>
            <a:endParaRPr lang="en-US"/>
          </a:p>
        </p:txBody>
      </p:sp>
      <p:pic>
        <p:nvPicPr>
          <p:cNvPr id="3" name="Picture 2" descr="12V Low Noise DC Motor With Metal Gears - Grade A">
            <a:extLst>
              <a:ext uri="{FF2B5EF4-FFF2-40B4-BE49-F238E27FC236}">
                <a16:creationId xmlns:a16="http://schemas.microsoft.com/office/drawing/2014/main" id="{39265D5E-A037-2118-412D-5A06945D6A7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62700" y="1274522"/>
            <a:ext cx="2514600" cy="25146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12V Low Noise DC Motor With Metal Gears - Grade A">
            <a:extLst>
              <a:ext uri="{FF2B5EF4-FFF2-40B4-BE49-F238E27FC236}">
                <a16:creationId xmlns:a16="http://schemas.microsoft.com/office/drawing/2014/main" id="{E918D9B3-88F9-C98D-52C1-33501DEACC0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19800" y="3429000"/>
            <a:ext cx="2514600"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78083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98794-1A43-9899-7024-A24E689269FE}"/>
              </a:ext>
            </a:extLst>
          </p:cNvPr>
          <p:cNvSpPr>
            <a:spLocks noGrp="1"/>
          </p:cNvSpPr>
          <p:nvPr>
            <p:ph type="title"/>
          </p:nvPr>
        </p:nvSpPr>
        <p:spPr/>
        <p:txBody>
          <a:bodyPr>
            <a:normAutofit/>
          </a:bodyPr>
          <a:lstStyle/>
          <a:p>
            <a:r>
              <a:rPr lang="en-US" sz="2400" b="1" dirty="0">
                <a:latin typeface="Times New Roman" panose="02020603050405020304" pitchFamily="18" charset="0"/>
                <a:cs typeface="Times New Roman" panose="02020603050405020304" pitchFamily="18" charset="0"/>
              </a:rPr>
              <a:t>Specification of </a:t>
            </a:r>
            <a:r>
              <a:rPr lang="en-US" sz="2400" b="1" i="0" dirty="0">
                <a:effectLst/>
                <a:latin typeface="Times New Roman" panose="02020603050405020304" pitchFamily="18" charset="0"/>
                <a:cs typeface="Times New Roman" panose="02020603050405020304" pitchFamily="18" charset="0"/>
              </a:rPr>
              <a:t>LM34 Temperature Sensor</a:t>
            </a:r>
            <a:endParaRPr lang="en-US" sz="2400" b="1"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501E4129-7C56-353F-C1B3-77ED62097E7E}"/>
              </a:ext>
            </a:extLst>
          </p:cNvPr>
          <p:cNvSpPr>
            <a:spLocks noGrp="1"/>
          </p:cNvSpPr>
          <p:nvPr>
            <p:ph type="dt" sz="half" idx="10"/>
          </p:nvPr>
        </p:nvSpPr>
        <p:spPr/>
        <p:txBody>
          <a:bodyPr/>
          <a:lstStyle/>
          <a:p>
            <a:r>
              <a:rPr lang="en-US" dirty="0"/>
              <a:t>10/05/2023</a:t>
            </a:r>
          </a:p>
        </p:txBody>
      </p:sp>
      <p:sp>
        <p:nvSpPr>
          <p:cNvPr id="5" name="Slide Number Placeholder 4">
            <a:extLst>
              <a:ext uri="{FF2B5EF4-FFF2-40B4-BE49-F238E27FC236}">
                <a16:creationId xmlns:a16="http://schemas.microsoft.com/office/drawing/2014/main" id="{2414F144-417B-89EC-67CF-55F6F9B49FBC}"/>
              </a:ext>
            </a:extLst>
          </p:cNvPr>
          <p:cNvSpPr>
            <a:spLocks noGrp="1"/>
          </p:cNvSpPr>
          <p:nvPr>
            <p:ph type="sldNum" sz="quarter" idx="12"/>
          </p:nvPr>
        </p:nvSpPr>
        <p:spPr/>
        <p:txBody>
          <a:bodyPr/>
          <a:lstStyle/>
          <a:p>
            <a:fld id="{B6F15528-21DE-4FAA-801E-634DDDAF4B2B}" type="slidenum">
              <a:rPr lang="en-US" smtClean="0"/>
              <a:pPr/>
              <a:t>15</a:t>
            </a:fld>
            <a:endParaRPr lang="en-US"/>
          </a:p>
        </p:txBody>
      </p:sp>
      <p:sp>
        <p:nvSpPr>
          <p:cNvPr id="9" name="AutoShape 8" descr="LM34 Temperature Sensor">
            <a:extLst>
              <a:ext uri="{FF2B5EF4-FFF2-40B4-BE49-F238E27FC236}">
                <a16:creationId xmlns:a16="http://schemas.microsoft.com/office/drawing/2014/main" id="{9B6B10C9-F298-AABF-42BA-91E5DF0B5DFF}"/>
              </a:ext>
            </a:extLst>
          </p:cNvPr>
          <p:cNvSpPr>
            <a:spLocks noGrp="1" noChangeAspect="1" noChangeArrowheads="1"/>
          </p:cNvSpPr>
          <p:nvPr>
            <p:ph idx="1"/>
          </p:nvPr>
        </p:nvSpPr>
        <p:spPr bwMode="auto">
          <a:xfrm>
            <a:off x="457201" y="1066800"/>
            <a:ext cx="8229600" cy="452596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Calibrated Directly in Degrees Fahrenheit</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Linear 10.0 mV/°F Scale Factor</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1.0°F Accuracy Assured (at 77°F)</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Rated for Full −50° to 300°F Range</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Suitable for Remote Applications</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Low Cost Due to Wafer-Level Trimming</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Operates From 5 to 30 Volts</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Less Than 90-µA Current Drain</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Low Self-Heating, 0.18°F in Still Air</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Nonlinearity Only ±0.5°F Typical</a:t>
            </a:r>
          </a:p>
          <a:p>
            <a:pPr algn="l">
              <a:lnSpc>
                <a:spcPct val="150000"/>
              </a:lnSpc>
              <a:buFont typeface="Arial" panose="020B0604020202020204" pitchFamily="34" charset="0"/>
              <a:buChar char="•"/>
            </a:pPr>
            <a:r>
              <a:rPr lang="en-US" sz="1800" i="0" dirty="0">
                <a:effectLst/>
                <a:latin typeface="Times New Roman" panose="02020603050405020304" pitchFamily="18" charset="0"/>
                <a:cs typeface="Times New Roman" panose="02020603050405020304" pitchFamily="18" charset="0"/>
              </a:rPr>
              <a:t>Low-Impedance Output, 0.4 Ω for 1-mA Load</a:t>
            </a:r>
          </a:p>
          <a:p>
            <a:pPr>
              <a:lnSpc>
                <a:spcPct val="150000"/>
              </a:lnSpc>
            </a:pPr>
            <a:endParaRPr lang="en-US" sz="1800" dirty="0">
              <a:latin typeface="Times New Roman" panose="02020603050405020304" pitchFamily="18" charset="0"/>
              <a:cs typeface="Times New Roman" panose="02020603050405020304" pitchFamily="18" charset="0"/>
            </a:endParaRPr>
          </a:p>
        </p:txBody>
      </p:sp>
      <p:pic>
        <p:nvPicPr>
          <p:cNvPr id="7180" name="Picture 12" descr="How to Build a LM34 Temperature Sensor Circuit">
            <a:extLst>
              <a:ext uri="{FF2B5EF4-FFF2-40B4-BE49-F238E27FC236}">
                <a16:creationId xmlns:a16="http://schemas.microsoft.com/office/drawing/2014/main" id="{E68DB3E8-FA7B-DBD4-4276-ACC39EF69D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3600" y="1981200"/>
            <a:ext cx="2454190" cy="3611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2303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5266E-0199-9554-6745-D54ADCED8781}"/>
              </a:ext>
            </a:extLst>
          </p:cNvPr>
          <p:cNvSpPr>
            <a:spLocks noGrp="1"/>
          </p:cNvSpPr>
          <p:nvPr>
            <p:ph type="title"/>
          </p:nvPr>
        </p:nvSpPr>
        <p:spPr/>
        <p:txBody>
          <a:bodyPr>
            <a:noAutofit/>
          </a:bodyPr>
          <a:lstStyle/>
          <a:p>
            <a:r>
              <a:rPr lang="en-US" sz="2400" b="1" dirty="0">
                <a:latin typeface="Times New Roman" panose="02020603050405020304" pitchFamily="18" charset="0"/>
                <a:cs typeface="Times New Roman" panose="02020603050405020304" pitchFamily="18" charset="0"/>
              </a:rPr>
              <a:t>Specification of </a:t>
            </a:r>
            <a:r>
              <a:rPr lang="en-US" sz="2400" b="1" i="0" dirty="0">
                <a:effectLst/>
                <a:latin typeface="Times New Roman" panose="02020603050405020304" pitchFamily="18" charset="0"/>
                <a:cs typeface="Times New Roman" panose="02020603050405020304" pitchFamily="18" charset="0"/>
              </a:rPr>
              <a:t>MAX30100 Pulse Oximeter Heart Rate Sensor Module</a:t>
            </a:r>
            <a:br>
              <a:rPr lang="en-US" sz="2400" b="1" i="0" dirty="0">
                <a:effectLst/>
                <a:latin typeface="Times New Roman" panose="02020603050405020304" pitchFamily="18" charset="0"/>
                <a:cs typeface="Times New Roman" panose="02020603050405020304" pitchFamily="18" charset="0"/>
              </a:rPr>
            </a:br>
            <a:endParaRPr lang="en-US" sz="2400" b="1" dirty="0">
              <a:latin typeface="Times New Roman" panose="02020603050405020304" pitchFamily="18" charset="0"/>
              <a:cs typeface="Times New Roman" panose="02020603050405020304" pitchFamily="18" charset="0"/>
            </a:endParaRPr>
          </a:p>
        </p:txBody>
      </p:sp>
      <p:graphicFrame>
        <p:nvGraphicFramePr>
          <p:cNvPr id="6" name="Content Placeholder 5">
            <a:extLst>
              <a:ext uri="{FF2B5EF4-FFF2-40B4-BE49-F238E27FC236}">
                <a16:creationId xmlns:a16="http://schemas.microsoft.com/office/drawing/2014/main" id="{724E9911-F607-32D0-235D-E4D71DCC9962}"/>
              </a:ext>
            </a:extLst>
          </p:cNvPr>
          <p:cNvGraphicFramePr>
            <a:graphicFrameLocks noGrp="1"/>
          </p:cNvGraphicFramePr>
          <p:nvPr>
            <p:ph idx="1"/>
            <p:extLst>
              <p:ext uri="{D42A27DB-BD31-4B8C-83A1-F6EECF244321}">
                <p14:modId xmlns:p14="http://schemas.microsoft.com/office/powerpoint/2010/main" val="2825365730"/>
              </p:ext>
            </p:extLst>
          </p:nvPr>
        </p:nvGraphicFramePr>
        <p:xfrm>
          <a:off x="457198" y="1143001"/>
          <a:ext cx="5410202" cy="5152471"/>
        </p:xfrm>
        <a:graphic>
          <a:graphicData uri="http://schemas.openxmlformats.org/drawingml/2006/table">
            <a:tbl>
              <a:tblPr/>
              <a:tblGrid>
                <a:gridCol w="1803292">
                  <a:extLst>
                    <a:ext uri="{9D8B030D-6E8A-4147-A177-3AD203B41FA5}">
                      <a16:colId xmlns:a16="http://schemas.microsoft.com/office/drawing/2014/main" val="2598369943"/>
                    </a:ext>
                  </a:extLst>
                </a:gridCol>
                <a:gridCol w="3606910">
                  <a:extLst>
                    <a:ext uri="{9D8B030D-6E8A-4147-A177-3AD203B41FA5}">
                      <a16:colId xmlns:a16="http://schemas.microsoft.com/office/drawing/2014/main" val="403639251"/>
                    </a:ext>
                  </a:extLst>
                </a:gridCol>
              </a:tblGrid>
              <a:tr h="634873">
                <a:tc>
                  <a:txBody>
                    <a:bodyPr/>
                    <a:lstStyle/>
                    <a:p>
                      <a:pPr algn="ctr" fontAlgn="ctr"/>
                      <a:r>
                        <a:rPr lang="en-US" b="1" i="0">
                          <a:solidFill>
                            <a:srgbClr val="000000"/>
                          </a:solidFill>
                          <a:effectLst/>
                        </a:rPr>
                        <a:t>Working voltage</a:t>
                      </a:r>
                    </a:p>
                  </a:txBody>
                  <a:tcPr marL="285750" marR="285750" marB="66675" anchor="ctr">
                    <a:lnL>
                      <a:noFill/>
                    </a:lnL>
                    <a:lnR>
                      <a:noFill/>
                    </a:lnR>
                    <a:lnT>
                      <a:noFill/>
                    </a:lnT>
                    <a:lnB>
                      <a:noFill/>
                    </a:lnB>
                    <a:solidFill>
                      <a:srgbClr val="F5F5F5"/>
                    </a:solidFill>
                  </a:tcPr>
                </a:tc>
                <a:tc>
                  <a:txBody>
                    <a:bodyPr/>
                    <a:lstStyle/>
                    <a:p>
                      <a:pPr algn="ctr" fontAlgn="ctr"/>
                      <a:r>
                        <a:rPr lang="en-US" b="0" i="0">
                          <a:solidFill>
                            <a:srgbClr val="000000"/>
                          </a:solidFill>
                          <a:effectLst/>
                        </a:rPr>
                        <a:t>1.8 ~ 5.5V</a:t>
                      </a:r>
                    </a:p>
                  </a:txBody>
                  <a:tcPr marL="285750" marR="285750" marB="66675" anchor="ctr">
                    <a:lnL>
                      <a:noFill/>
                    </a:lnL>
                    <a:lnR>
                      <a:noFill/>
                    </a:lnR>
                    <a:lnT>
                      <a:noFill/>
                    </a:lnT>
                    <a:lnB>
                      <a:noFill/>
                    </a:lnB>
                    <a:solidFill>
                      <a:srgbClr val="F5F5F5"/>
                    </a:solidFill>
                  </a:tcPr>
                </a:tc>
                <a:extLst>
                  <a:ext uri="{0D108BD9-81ED-4DB2-BD59-A6C34878D82A}">
                    <a16:rowId xmlns:a16="http://schemas.microsoft.com/office/drawing/2014/main" val="4020409083"/>
                  </a:ext>
                </a:extLst>
              </a:tr>
              <a:tr h="654998">
                <a:tc>
                  <a:txBody>
                    <a:bodyPr/>
                    <a:lstStyle/>
                    <a:p>
                      <a:pPr algn="ctr" fontAlgn="ctr"/>
                      <a:r>
                        <a:rPr lang="en-US" b="1" i="0">
                          <a:solidFill>
                            <a:srgbClr val="000000"/>
                          </a:solidFill>
                          <a:effectLst/>
                        </a:rPr>
                        <a:t>Shutdown Current</a:t>
                      </a:r>
                    </a:p>
                  </a:txBody>
                  <a:tcPr marL="285750" marR="285750" marT="66675" marB="66675" anchor="ctr">
                    <a:lnL>
                      <a:noFill/>
                    </a:lnL>
                    <a:lnR>
                      <a:noFill/>
                    </a:lnR>
                    <a:lnT>
                      <a:noFill/>
                    </a:lnT>
                    <a:lnB>
                      <a:noFill/>
                    </a:lnB>
                    <a:solidFill>
                      <a:srgbClr val="CBE2FF"/>
                    </a:solidFill>
                  </a:tcPr>
                </a:tc>
                <a:tc>
                  <a:txBody>
                    <a:bodyPr/>
                    <a:lstStyle/>
                    <a:p>
                      <a:pPr algn="ctr" fontAlgn="ctr"/>
                      <a:r>
                        <a:rPr lang="en-US" b="0" i="0">
                          <a:solidFill>
                            <a:srgbClr val="000000"/>
                          </a:solidFill>
                          <a:effectLst/>
                        </a:rPr>
                        <a:t>0.7ÂµA</a:t>
                      </a:r>
                    </a:p>
                  </a:txBody>
                  <a:tcPr marL="285750" marR="285750" marT="66675" marB="66675" anchor="ctr">
                    <a:lnL>
                      <a:noFill/>
                    </a:lnL>
                    <a:lnR>
                      <a:noFill/>
                    </a:lnR>
                    <a:lnT>
                      <a:noFill/>
                    </a:lnT>
                    <a:lnB>
                      <a:noFill/>
                    </a:lnB>
                    <a:solidFill>
                      <a:srgbClr val="CBE2FF"/>
                    </a:solidFill>
                  </a:tcPr>
                </a:tc>
                <a:extLst>
                  <a:ext uri="{0D108BD9-81ED-4DB2-BD59-A6C34878D82A}">
                    <a16:rowId xmlns:a16="http://schemas.microsoft.com/office/drawing/2014/main" val="2186387469"/>
                  </a:ext>
                </a:extLst>
              </a:tr>
              <a:tr h="391535">
                <a:tc>
                  <a:txBody>
                    <a:bodyPr/>
                    <a:lstStyle/>
                    <a:p>
                      <a:pPr algn="ctr" fontAlgn="ctr"/>
                      <a:r>
                        <a:rPr lang="en-US" b="1" i="0">
                          <a:solidFill>
                            <a:srgbClr val="000000"/>
                          </a:solidFill>
                          <a:effectLst/>
                        </a:rPr>
                        <a:t>Color</a:t>
                      </a:r>
                    </a:p>
                  </a:txBody>
                  <a:tcPr marL="285750" marR="285750" marT="66675" marB="66675" anchor="ctr">
                    <a:lnL>
                      <a:noFill/>
                    </a:lnL>
                    <a:lnR>
                      <a:noFill/>
                    </a:lnR>
                    <a:lnT>
                      <a:noFill/>
                    </a:lnT>
                    <a:lnB>
                      <a:noFill/>
                    </a:lnB>
                    <a:solidFill>
                      <a:srgbClr val="F5F5F5"/>
                    </a:solidFill>
                  </a:tcPr>
                </a:tc>
                <a:tc>
                  <a:txBody>
                    <a:bodyPr/>
                    <a:lstStyle/>
                    <a:p>
                      <a:pPr algn="ctr" fontAlgn="ctr"/>
                      <a:r>
                        <a:rPr lang="en-US" b="0" i="0">
                          <a:solidFill>
                            <a:srgbClr val="000000"/>
                          </a:solidFill>
                          <a:effectLst/>
                        </a:rPr>
                        <a:t>Green</a:t>
                      </a:r>
                    </a:p>
                  </a:txBody>
                  <a:tcPr marL="285750" marR="285750" marT="66675" marB="66675" anchor="ctr">
                    <a:lnL>
                      <a:noFill/>
                    </a:lnL>
                    <a:lnR>
                      <a:noFill/>
                    </a:lnR>
                    <a:lnT>
                      <a:noFill/>
                    </a:lnT>
                    <a:lnB>
                      <a:noFill/>
                    </a:lnB>
                    <a:solidFill>
                      <a:srgbClr val="F5F5F5"/>
                    </a:solidFill>
                  </a:tcPr>
                </a:tc>
                <a:extLst>
                  <a:ext uri="{0D108BD9-81ED-4DB2-BD59-A6C34878D82A}">
                    <a16:rowId xmlns:a16="http://schemas.microsoft.com/office/drawing/2014/main" val="2853660326"/>
                  </a:ext>
                </a:extLst>
              </a:tr>
              <a:tr h="595392">
                <a:tc>
                  <a:txBody>
                    <a:bodyPr/>
                    <a:lstStyle/>
                    <a:p>
                      <a:pPr algn="ctr" fontAlgn="ctr"/>
                      <a:r>
                        <a:rPr lang="en-US" b="1" i="0">
                          <a:solidFill>
                            <a:srgbClr val="000000"/>
                          </a:solidFill>
                          <a:effectLst/>
                        </a:rPr>
                        <a:t>Length (mm)</a:t>
                      </a:r>
                    </a:p>
                  </a:txBody>
                  <a:tcPr marL="285750" marR="285750" marT="66675" marB="66675" anchor="ctr">
                    <a:lnL>
                      <a:noFill/>
                    </a:lnL>
                    <a:lnR>
                      <a:noFill/>
                    </a:lnR>
                    <a:lnT>
                      <a:noFill/>
                    </a:lnT>
                    <a:lnB>
                      <a:noFill/>
                    </a:lnB>
                    <a:solidFill>
                      <a:srgbClr val="CBE2FF"/>
                    </a:solidFill>
                  </a:tcPr>
                </a:tc>
                <a:tc>
                  <a:txBody>
                    <a:bodyPr/>
                    <a:lstStyle/>
                    <a:p>
                      <a:pPr algn="ctr" fontAlgn="ctr"/>
                      <a:r>
                        <a:rPr lang="en-US" b="0" i="0">
                          <a:solidFill>
                            <a:srgbClr val="000000"/>
                          </a:solidFill>
                          <a:effectLst/>
                        </a:rPr>
                        <a:t>19</a:t>
                      </a:r>
                    </a:p>
                  </a:txBody>
                  <a:tcPr marL="285750" marR="285750" marT="66675" marB="66675" anchor="ctr">
                    <a:lnL>
                      <a:noFill/>
                    </a:lnL>
                    <a:lnR>
                      <a:noFill/>
                    </a:lnR>
                    <a:lnT>
                      <a:noFill/>
                    </a:lnT>
                    <a:lnB>
                      <a:noFill/>
                    </a:lnB>
                    <a:solidFill>
                      <a:srgbClr val="CBE2FF"/>
                    </a:solidFill>
                  </a:tcPr>
                </a:tc>
                <a:extLst>
                  <a:ext uri="{0D108BD9-81ED-4DB2-BD59-A6C34878D82A}">
                    <a16:rowId xmlns:a16="http://schemas.microsoft.com/office/drawing/2014/main" val="3502483468"/>
                  </a:ext>
                </a:extLst>
              </a:tr>
              <a:tr h="423506">
                <a:tc>
                  <a:txBody>
                    <a:bodyPr/>
                    <a:lstStyle/>
                    <a:p>
                      <a:pPr algn="ctr" fontAlgn="ctr"/>
                      <a:r>
                        <a:rPr lang="en-US" b="1" i="0">
                          <a:solidFill>
                            <a:srgbClr val="000000"/>
                          </a:solidFill>
                          <a:effectLst/>
                        </a:rPr>
                        <a:t>Width (mm)</a:t>
                      </a:r>
                    </a:p>
                  </a:txBody>
                  <a:tcPr marL="285750" marR="285750" marT="66675" marB="66675" anchor="ctr">
                    <a:lnL>
                      <a:noFill/>
                    </a:lnL>
                    <a:lnR>
                      <a:noFill/>
                    </a:lnR>
                    <a:lnT>
                      <a:noFill/>
                    </a:lnT>
                    <a:lnB>
                      <a:noFill/>
                    </a:lnB>
                    <a:solidFill>
                      <a:srgbClr val="F5F5F5"/>
                    </a:solidFill>
                  </a:tcPr>
                </a:tc>
                <a:tc>
                  <a:txBody>
                    <a:bodyPr/>
                    <a:lstStyle/>
                    <a:p>
                      <a:pPr algn="ctr" fontAlgn="ctr"/>
                      <a:r>
                        <a:rPr lang="en-US" b="0" i="0" dirty="0">
                          <a:solidFill>
                            <a:srgbClr val="000000"/>
                          </a:solidFill>
                          <a:effectLst/>
                        </a:rPr>
                        <a:t>14.5</a:t>
                      </a:r>
                    </a:p>
                  </a:txBody>
                  <a:tcPr marL="285750" marR="285750" marT="66675" marB="66675" anchor="ctr">
                    <a:lnL>
                      <a:noFill/>
                    </a:lnL>
                    <a:lnR>
                      <a:noFill/>
                    </a:lnR>
                    <a:lnT>
                      <a:noFill/>
                    </a:lnT>
                    <a:lnB>
                      <a:noFill/>
                    </a:lnB>
                    <a:solidFill>
                      <a:srgbClr val="F5F5F5"/>
                    </a:solidFill>
                  </a:tcPr>
                </a:tc>
                <a:extLst>
                  <a:ext uri="{0D108BD9-81ED-4DB2-BD59-A6C34878D82A}">
                    <a16:rowId xmlns:a16="http://schemas.microsoft.com/office/drawing/2014/main" val="3854976340"/>
                  </a:ext>
                </a:extLst>
              </a:tr>
              <a:tr h="595392">
                <a:tc>
                  <a:txBody>
                    <a:bodyPr/>
                    <a:lstStyle/>
                    <a:p>
                      <a:pPr algn="ctr" fontAlgn="ctr"/>
                      <a:r>
                        <a:rPr lang="en-US" b="1" i="0">
                          <a:solidFill>
                            <a:srgbClr val="000000"/>
                          </a:solidFill>
                          <a:effectLst/>
                        </a:rPr>
                        <a:t>Height (mm)</a:t>
                      </a:r>
                    </a:p>
                  </a:txBody>
                  <a:tcPr marL="285750" marR="285750" marT="66675" marB="66675" anchor="ctr">
                    <a:lnL>
                      <a:noFill/>
                    </a:lnL>
                    <a:lnR>
                      <a:noFill/>
                    </a:lnR>
                    <a:lnT>
                      <a:noFill/>
                    </a:lnT>
                    <a:lnB>
                      <a:noFill/>
                    </a:lnB>
                    <a:solidFill>
                      <a:srgbClr val="CBE2FF"/>
                    </a:solidFill>
                  </a:tcPr>
                </a:tc>
                <a:tc>
                  <a:txBody>
                    <a:bodyPr/>
                    <a:lstStyle/>
                    <a:p>
                      <a:pPr algn="ctr" fontAlgn="ctr"/>
                      <a:r>
                        <a:rPr lang="en-US" b="0" i="0">
                          <a:solidFill>
                            <a:srgbClr val="000000"/>
                          </a:solidFill>
                          <a:effectLst/>
                        </a:rPr>
                        <a:t>3</a:t>
                      </a:r>
                    </a:p>
                  </a:txBody>
                  <a:tcPr marL="285750" marR="285750" marT="66675" marB="66675" anchor="ctr">
                    <a:lnL>
                      <a:noFill/>
                    </a:lnL>
                    <a:lnR>
                      <a:noFill/>
                    </a:lnR>
                    <a:lnT>
                      <a:noFill/>
                    </a:lnT>
                    <a:lnB>
                      <a:noFill/>
                    </a:lnB>
                    <a:solidFill>
                      <a:srgbClr val="CBE2FF"/>
                    </a:solidFill>
                  </a:tcPr>
                </a:tc>
                <a:extLst>
                  <a:ext uri="{0D108BD9-81ED-4DB2-BD59-A6C34878D82A}">
                    <a16:rowId xmlns:a16="http://schemas.microsoft.com/office/drawing/2014/main" val="3960614681"/>
                  </a:ext>
                </a:extLst>
              </a:tr>
              <a:tr h="423506">
                <a:tc>
                  <a:txBody>
                    <a:bodyPr/>
                    <a:lstStyle/>
                    <a:p>
                      <a:pPr algn="ctr" fontAlgn="ctr"/>
                      <a:r>
                        <a:rPr lang="en-US" b="1" i="0">
                          <a:solidFill>
                            <a:srgbClr val="000000"/>
                          </a:solidFill>
                          <a:effectLst/>
                        </a:rPr>
                        <a:t>Weight (gm)</a:t>
                      </a:r>
                    </a:p>
                  </a:txBody>
                  <a:tcPr marL="285750" marR="285750" marT="66675" marB="66675" anchor="ctr">
                    <a:lnL>
                      <a:noFill/>
                    </a:lnL>
                    <a:lnR>
                      <a:noFill/>
                    </a:lnR>
                    <a:lnT>
                      <a:noFill/>
                    </a:lnT>
                    <a:lnB>
                      <a:noFill/>
                    </a:lnB>
                    <a:solidFill>
                      <a:srgbClr val="F5F5F5"/>
                    </a:solidFill>
                  </a:tcPr>
                </a:tc>
                <a:tc>
                  <a:txBody>
                    <a:bodyPr/>
                    <a:lstStyle/>
                    <a:p>
                      <a:pPr algn="ctr" fontAlgn="ctr"/>
                      <a:r>
                        <a:rPr lang="en-US" b="0" i="0">
                          <a:solidFill>
                            <a:srgbClr val="000000"/>
                          </a:solidFill>
                          <a:effectLst/>
                        </a:rPr>
                        <a:t>2</a:t>
                      </a:r>
                    </a:p>
                  </a:txBody>
                  <a:tcPr marL="285750" marR="285750" marT="66675" marB="66675" anchor="ctr">
                    <a:lnL>
                      <a:noFill/>
                    </a:lnL>
                    <a:lnR>
                      <a:noFill/>
                    </a:lnR>
                    <a:lnT>
                      <a:noFill/>
                    </a:lnT>
                    <a:lnB>
                      <a:noFill/>
                    </a:lnB>
                    <a:solidFill>
                      <a:srgbClr val="F5F5F5"/>
                    </a:solidFill>
                  </a:tcPr>
                </a:tc>
                <a:extLst>
                  <a:ext uri="{0D108BD9-81ED-4DB2-BD59-A6C34878D82A}">
                    <a16:rowId xmlns:a16="http://schemas.microsoft.com/office/drawing/2014/main" val="1288986022"/>
                  </a:ext>
                </a:extLst>
              </a:tr>
              <a:tr h="654998">
                <a:tc>
                  <a:txBody>
                    <a:bodyPr/>
                    <a:lstStyle/>
                    <a:p>
                      <a:pPr algn="ctr" fontAlgn="ctr"/>
                      <a:r>
                        <a:rPr lang="en-US" b="1" i="0">
                          <a:solidFill>
                            <a:srgbClr val="000000"/>
                          </a:solidFill>
                          <a:effectLst/>
                        </a:rPr>
                        <a:t>Shipment Weight</a:t>
                      </a:r>
                    </a:p>
                  </a:txBody>
                  <a:tcPr marL="285750" marR="285750" marT="66675" marB="66675" anchor="ctr">
                    <a:lnL>
                      <a:noFill/>
                    </a:lnL>
                    <a:lnR>
                      <a:noFill/>
                    </a:lnR>
                    <a:lnT>
                      <a:noFill/>
                    </a:lnT>
                    <a:lnB>
                      <a:noFill/>
                    </a:lnB>
                    <a:solidFill>
                      <a:srgbClr val="CBE2FF"/>
                    </a:solidFill>
                  </a:tcPr>
                </a:tc>
                <a:tc>
                  <a:txBody>
                    <a:bodyPr/>
                    <a:lstStyle/>
                    <a:p>
                      <a:pPr algn="ctr" fontAlgn="ctr"/>
                      <a:r>
                        <a:rPr lang="en-US" b="0" i="0">
                          <a:solidFill>
                            <a:srgbClr val="000000"/>
                          </a:solidFill>
                          <a:effectLst/>
                        </a:rPr>
                        <a:t>0.005 kg</a:t>
                      </a:r>
                    </a:p>
                  </a:txBody>
                  <a:tcPr marL="285750" marR="285750" marT="66675" marB="66675" anchor="ctr">
                    <a:lnL>
                      <a:noFill/>
                    </a:lnL>
                    <a:lnR>
                      <a:noFill/>
                    </a:lnR>
                    <a:lnT>
                      <a:noFill/>
                    </a:lnT>
                    <a:lnB>
                      <a:noFill/>
                    </a:lnB>
                    <a:solidFill>
                      <a:srgbClr val="CBE2FF"/>
                    </a:solidFill>
                  </a:tcPr>
                </a:tc>
                <a:extLst>
                  <a:ext uri="{0D108BD9-81ED-4DB2-BD59-A6C34878D82A}">
                    <a16:rowId xmlns:a16="http://schemas.microsoft.com/office/drawing/2014/main" val="1912937123"/>
                  </a:ext>
                </a:extLst>
              </a:tr>
              <a:tr h="654998">
                <a:tc>
                  <a:txBody>
                    <a:bodyPr/>
                    <a:lstStyle/>
                    <a:p>
                      <a:pPr algn="ctr" fontAlgn="ctr"/>
                      <a:r>
                        <a:rPr lang="en-US" b="1" i="0">
                          <a:solidFill>
                            <a:srgbClr val="000000"/>
                          </a:solidFill>
                          <a:effectLst/>
                        </a:rPr>
                        <a:t>Shipment Dimensions</a:t>
                      </a:r>
                    </a:p>
                  </a:txBody>
                  <a:tcPr marL="285750" marR="285750" marT="66675" marB="66675" anchor="ctr">
                    <a:lnL>
                      <a:noFill/>
                    </a:lnL>
                    <a:lnR>
                      <a:noFill/>
                    </a:lnR>
                    <a:lnT>
                      <a:noFill/>
                    </a:lnT>
                    <a:lnB>
                      <a:noFill/>
                    </a:lnB>
                    <a:solidFill>
                      <a:srgbClr val="F5F5F5"/>
                    </a:solidFill>
                  </a:tcPr>
                </a:tc>
                <a:tc>
                  <a:txBody>
                    <a:bodyPr/>
                    <a:lstStyle/>
                    <a:p>
                      <a:pPr algn="ctr" fontAlgn="ctr"/>
                      <a:r>
                        <a:rPr lang="en-US" b="0" i="0" dirty="0">
                          <a:solidFill>
                            <a:srgbClr val="000000"/>
                          </a:solidFill>
                          <a:effectLst/>
                        </a:rPr>
                        <a:t>8 × 6 × 4 cm</a:t>
                      </a:r>
                    </a:p>
                  </a:txBody>
                  <a:tcPr marL="285750" marR="285750" marT="66675" marB="66675" anchor="ctr">
                    <a:lnL>
                      <a:noFill/>
                    </a:lnL>
                    <a:lnR>
                      <a:noFill/>
                    </a:lnR>
                    <a:lnT>
                      <a:noFill/>
                    </a:lnT>
                    <a:lnB>
                      <a:noFill/>
                    </a:lnB>
                    <a:solidFill>
                      <a:srgbClr val="F5F5F5"/>
                    </a:solidFill>
                  </a:tcPr>
                </a:tc>
                <a:extLst>
                  <a:ext uri="{0D108BD9-81ED-4DB2-BD59-A6C34878D82A}">
                    <a16:rowId xmlns:a16="http://schemas.microsoft.com/office/drawing/2014/main" val="1976652875"/>
                  </a:ext>
                </a:extLst>
              </a:tr>
            </a:tbl>
          </a:graphicData>
        </a:graphic>
      </p:graphicFrame>
      <p:sp>
        <p:nvSpPr>
          <p:cNvPr id="4" name="Date Placeholder 3">
            <a:extLst>
              <a:ext uri="{FF2B5EF4-FFF2-40B4-BE49-F238E27FC236}">
                <a16:creationId xmlns:a16="http://schemas.microsoft.com/office/drawing/2014/main" id="{72846300-F5CC-8D7A-2E0E-CF024972D5BF}"/>
              </a:ext>
            </a:extLst>
          </p:cNvPr>
          <p:cNvSpPr>
            <a:spLocks noGrp="1"/>
          </p:cNvSpPr>
          <p:nvPr>
            <p:ph type="dt" sz="half" idx="10"/>
          </p:nvPr>
        </p:nvSpPr>
        <p:spPr/>
        <p:txBody>
          <a:bodyPr/>
          <a:lstStyle/>
          <a:p>
            <a:r>
              <a:rPr lang="en-US" dirty="0"/>
              <a:t>10/05/2023</a:t>
            </a:r>
          </a:p>
        </p:txBody>
      </p:sp>
      <p:sp>
        <p:nvSpPr>
          <p:cNvPr id="5" name="Slide Number Placeholder 4">
            <a:extLst>
              <a:ext uri="{FF2B5EF4-FFF2-40B4-BE49-F238E27FC236}">
                <a16:creationId xmlns:a16="http://schemas.microsoft.com/office/drawing/2014/main" id="{2D489050-279C-8E29-FA46-607E9E47903B}"/>
              </a:ext>
            </a:extLst>
          </p:cNvPr>
          <p:cNvSpPr>
            <a:spLocks noGrp="1"/>
          </p:cNvSpPr>
          <p:nvPr>
            <p:ph type="sldNum" sz="quarter" idx="12"/>
          </p:nvPr>
        </p:nvSpPr>
        <p:spPr/>
        <p:txBody>
          <a:bodyPr/>
          <a:lstStyle/>
          <a:p>
            <a:fld id="{B6F15528-21DE-4FAA-801E-634DDDAF4B2B}" type="slidenum">
              <a:rPr lang="en-US" smtClean="0"/>
              <a:pPr/>
              <a:t>16</a:t>
            </a:fld>
            <a:endParaRPr lang="en-US"/>
          </a:p>
        </p:txBody>
      </p:sp>
      <p:pic>
        <p:nvPicPr>
          <p:cNvPr id="3" name="Picture 2">
            <a:extLst>
              <a:ext uri="{FF2B5EF4-FFF2-40B4-BE49-F238E27FC236}">
                <a16:creationId xmlns:a16="http://schemas.microsoft.com/office/drawing/2014/main" id="{09FA6A20-D6F6-4500-E7C2-D2B0C68A187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13868" y="1143001"/>
            <a:ext cx="2819400" cy="28194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Buy MAX30100 Pulse Oximeter Heart Rate Sensor Module">
            <a:extLst>
              <a:ext uri="{FF2B5EF4-FFF2-40B4-BE49-F238E27FC236}">
                <a16:creationId xmlns:a16="http://schemas.microsoft.com/office/drawing/2014/main" id="{4ED9D088-0E15-0753-45FF-4BBBF4C7CD2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88110" y="3718163"/>
            <a:ext cx="28194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61019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1D1E5-A910-F34B-91A7-A177AE11F502}"/>
              </a:ext>
            </a:extLst>
          </p:cNvPr>
          <p:cNvSpPr>
            <a:spLocks noGrp="1"/>
          </p:cNvSpPr>
          <p:nvPr>
            <p:ph type="title"/>
          </p:nvPr>
        </p:nvSpPr>
        <p:spPr/>
        <p:txBody>
          <a:bodyPr>
            <a:normAutofit/>
          </a:bodyPr>
          <a:lstStyle/>
          <a:p>
            <a:r>
              <a:rPr lang="en-US" sz="2400" b="1" dirty="0">
                <a:latin typeface="Times New Roman" panose="02020603050405020304" pitchFamily="18" charset="0"/>
                <a:cs typeface="Times New Roman" panose="02020603050405020304" pitchFamily="18" charset="0"/>
              </a:rPr>
              <a:t>Specification of </a:t>
            </a:r>
            <a:r>
              <a:rPr lang="en-US" sz="2400" b="1" i="0" dirty="0">
                <a:solidFill>
                  <a:srgbClr val="333E48"/>
                </a:solidFill>
                <a:effectLst/>
                <a:latin typeface="Times New Roman" panose="02020603050405020304" pitchFamily="18" charset="0"/>
                <a:cs typeface="Times New Roman" panose="02020603050405020304" pitchFamily="18" charset="0"/>
              </a:rPr>
              <a:t>Original JHD 16×2 Character LCD Display With Blue Backlight</a:t>
            </a:r>
            <a:endParaRPr lang="en-US"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5A1E14D-C8F4-9914-DF8F-E26E6DD53561}"/>
              </a:ext>
            </a:extLst>
          </p:cNvPr>
          <p:cNvSpPr>
            <a:spLocks noGrp="1"/>
          </p:cNvSpPr>
          <p:nvPr>
            <p:ph idx="1"/>
          </p:nvPr>
        </p:nvSpPr>
        <p:spPr/>
        <p:txBody>
          <a:bodyPr>
            <a:normAutofit/>
          </a:bodyPr>
          <a:lstStyle/>
          <a:p>
            <a:pPr algn="l">
              <a:lnSpc>
                <a:spcPct val="150000"/>
              </a:lnSpc>
              <a:buFont typeface="+mj-lt"/>
              <a:buAutoNum type="arabicPeriod"/>
            </a:pPr>
            <a:r>
              <a:rPr lang="en-US" sz="1800" b="0" i="0" dirty="0">
                <a:effectLst/>
                <a:latin typeface="Times New Roman" panose="02020603050405020304" pitchFamily="18" charset="0"/>
                <a:cs typeface="Times New Roman" panose="02020603050405020304" pitchFamily="18" charset="0"/>
              </a:rPr>
              <a:t>Model： JHD659 B/W</a:t>
            </a:r>
          </a:p>
          <a:p>
            <a:pPr algn="l">
              <a:lnSpc>
                <a:spcPct val="150000"/>
              </a:lnSpc>
              <a:buFont typeface="+mj-lt"/>
              <a:buAutoNum type="arabicPeriod"/>
            </a:pPr>
            <a:r>
              <a:rPr lang="en-US" sz="1800" b="0" i="0" dirty="0">
                <a:effectLst/>
                <a:latin typeface="Times New Roman" panose="02020603050405020304" pitchFamily="18" charset="0"/>
                <a:cs typeface="Times New Roman" panose="02020603050405020304" pitchFamily="18" charset="0"/>
              </a:rPr>
              <a:t>Display： 16×2 character</a:t>
            </a:r>
          </a:p>
          <a:p>
            <a:pPr algn="l">
              <a:lnSpc>
                <a:spcPct val="150000"/>
              </a:lnSpc>
              <a:buFont typeface="+mj-lt"/>
              <a:buAutoNum type="arabicPeriod"/>
            </a:pPr>
            <a:r>
              <a:rPr lang="en-US" sz="1800" b="0" i="0" dirty="0">
                <a:effectLst/>
                <a:latin typeface="Times New Roman" panose="02020603050405020304" pitchFamily="18" charset="0"/>
                <a:cs typeface="Times New Roman" panose="02020603050405020304" pitchFamily="18" charset="0"/>
              </a:rPr>
              <a:t>Outline： 80.0×36.0x14.5</a:t>
            </a:r>
          </a:p>
          <a:p>
            <a:pPr algn="l">
              <a:lnSpc>
                <a:spcPct val="150000"/>
              </a:lnSpc>
              <a:buFont typeface="+mj-lt"/>
              <a:buAutoNum type="arabicPeriod"/>
            </a:pPr>
            <a:r>
              <a:rPr lang="en-US" sz="1800" b="0" i="0" dirty="0">
                <a:effectLst/>
                <a:latin typeface="Times New Roman" panose="02020603050405020304" pitchFamily="18" charset="0"/>
                <a:cs typeface="Times New Roman" panose="02020603050405020304" pitchFamily="18" charset="0"/>
              </a:rPr>
              <a:t>VA： 64.5×14.5</a:t>
            </a:r>
          </a:p>
          <a:p>
            <a:pPr algn="l">
              <a:lnSpc>
                <a:spcPct val="150000"/>
              </a:lnSpc>
              <a:buFont typeface="+mj-lt"/>
              <a:buAutoNum type="arabicPeriod"/>
            </a:pPr>
            <a:r>
              <a:rPr lang="en-US" sz="1800" b="0" i="0" dirty="0">
                <a:effectLst/>
                <a:latin typeface="Times New Roman" panose="02020603050405020304" pitchFamily="18" charset="0"/>
                <a:cs typeface="Times New Roman" panose="02020603050405020304" pitchFamily="18" charset="0"/>
              </a:rPr>
              <a:t>Controller： SPLC780D</a:t>
            </a:r>
          </a:p>
          <a:p>
            <a:pPr algn="l">
              <a:lnSpc>
                <a:spcPct val="150000"/>
              </a:lnSpc>
              <a:buFont typeface="+mj-lt"/>
              <a:buAutoNum type="arabicPeriod"/>
            </a:pPr>
            <a:r>
              <a:rPr lang="en-US" sz="1800" b="0" i="0" dirty="0">
                <a:effectLst/>
                <a:latin typeface="Times New Roman" panose="02020603050405020304" pitchFamily="18" charset="0"/>
                <a:cs typeface="Times New Roman" panose="02020603050405020304" pitchFamily="18" charset="0"/>
              </a:rPr>
              <a:t>Character： 2.95×4.35</a:t>
            </a:r>
          </a:p>
          <a:p>
            <a:pPr algn="l">
              <a:lnSpc>
                <a:spcPct val="150000"/>
              </a:lnSpc>
              <a:buFont typeface="+mj-lt"/>
              <a:buAutoNum type="arabicPeriod"/>
            </a:pPr>
            <a:r>
              <a:rPr lang="en-US" sz="1800" b="0" i="0" dirty="0">
                <a:effectLst/>
                <a:latin typeface="Times New Roman" panose="02020603050405020304" pitchFamily="18" charset="0"/>
                <a:cs typeface="Times New Roman" panose="02020603050405020304" pitchFamily="18" charset="0"/>
              </a:rPr>
              <a:t>Driver： 1/16</a:t>
            </a:r>
          </a:p>
          <a:p>
            <a:pPr algn="l">
              <a:lnSpc>
                <a:spcPct val="150000"/>
              </a:lnSpc>
              <a:buFont typeface="+mj-lt"/>
              <a:buAutoNum type="arabicPeriod"/>
            </a:pPr>
            <a:r>
              <a:rPr lang="en-US" sz="1800" b="0" i="0" dirty="0">
                <a:effectLst/>
                <a:latin typeface="Times New Roman" panose="02020603050405020304" pitchFamily="18" charset="0"/>
                <a:cs typeface="Times New Roman" panose="02020603050405020304" pitchFamily="18" charset="0"/>
              </a:rPr>
              <a:t>LCD： STN Blue Negative</a:t>
            </a:r>
          </a:p>
          <a:p>
            <a:pPr algn="l">
              <a:lnSpc>
                <a:spcPct val="150000"/>
              </a:lnSpc>
              <a:buFont typeface="+mj-lt"/>
              <a:buAutoNum type="arabicPeriod"/>
            </a:pPr>
            <a:r>
              <a:rPr lang="en-US" sz="1800" b="0" i="0" dirty="0">
                <a:effectLst/>
                <a:latin typeface="Times New Roman" panose="02020603050405020304" pitchFamily="18" charset="0"/>
                <a:cs typeface="Times New Roman" panose="02020603050405020304" pitchFamily="18" charset="0"/>
              </a:rPr>
              <a:t>Backlight： White LED</a:t>
            </a:r>
          </a:p>
          <a:p>
            <a:pPr>
              <a:lnSpc>
                <a:spcPct val="150000"/>
              </a:lnSpc>
            </a:pPr>
            <a:endParaRPr lang="en-US" sz="18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D16EEF07-AF41-C57D-6F00-F0AF2B1CBC79}"/>
              </a:ext>
            </a:extLst>
          </p:cNvPr>
          <p:cNvSpPr>
            <a:spLocks noGrp="1"/>
          </p:cNvSpPr>
          <p:nvPr>
            <p:ph type="dt" sz="half" idx="10"/>
          </p:nvPr>
        </p:nvSpPr>
        <p:spPr/>
        <p:txBody>
          <a:bodyPr/>
          <a:lstStyle/>
          <a:p>
            <a:r>
              <a:rPr lang="en-US" dirty="0"/>
              <a:t>10/05/2023</a:t>
            </a:r>
          </a:p>
        </p:txBody>
      </p:sp>
      <p:sp>
        <p:nvSpPr>
          <p:cNvPr id="5" name="Slide Number Placeholder 4">
            <a:extLst>
              <a:ext uri="{FF2B5EF4-FFF2-40B4-BE49-F238E27FC236}">
                <a16:creationId xmlns:a16="http://schemas.microsoft.com/office/drawing/2014/main" id="{AE95128D-B16F-CA66-ECA0-6DA8561D5965}"/>
              </a:ext>
            </a:extLst>
          </p:cNvPr>
          <p:cNvSpPr>
            <a:spLocks noGrp="1"/>
          </p:cNvSpPr>
          <p:nvPr>
            <p:ph type="sldNum" sz="quarter" idx="12"/>
          </p:nvPr>
        </p:nvSpPr>
        <p:spPr/>
        <p:txBody>
          <a:bodyPr/>
          <a:lstStyle/>
          <a:p>
            <a:fld id="{B6F15528-21DE-4FAA-801E-634DDDAF4B2B}" type="slidenum">
              <a:rPr lang="en-US" smtClean="0"/>
              <a:pPr/>
              <a:t>17</a:t>
            </a:fld>
            <a:endParaRPr lang="en-US"/>
          </a:p>
        </p:txBody>
      </p:sp>
      <p:pic>
        <p:nvPicPr>
          <p:cNvPr id="10242" name="Picture 2" descr="JHD 16×2 Character LCD Display With Blue Backlight">
            <a:extLst>
              <a:ext uri="{FF2B5EF4-FFF2-40B4-BE49-F238E27FC236}">
                <a16:creationId xmlns:a16="http://schemas.microsoft.com/office/drawing/2014/main" id="{A712182F-9243-A827-4893-E4277CCC134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05400" y="1400065"/>
            <a:ext cx="2895600" cy="2895600"/>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JHD 16×2 Character LCD Display With Blue Backlight">
            <a:extLst>
              <a:ext uri="{FF2B5EF4-FFF2-40B4-BE49-F238E27FC236}">
                <a16:creationId xmlns:a16="http://schemas.microsoft.com/office/drawing/2014/main" id="{B92FFFA2-55A5-22BC-3090-97CF3DA75B9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105400" y="3505200"/>
            <a:ext cx="2895600" cy="2895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972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5F7EF-92EF-D112-CF35-0B5AFF7DEEC4}"/>
              </a:ext>
            </a:extLst>
          </p:cNvPr>
          <p:cNvSpPr>
            <a:spLocks noGrp="1"/>
          </p:cNvSpPr>
          <p:nvPr>
            <p:ph type="title"/>
          </p:nvPr>
        </p:nvSpPr>
        <p:spPr/>
        <p:txBody>
          <a:bodyPr>
            <a:noAutofit/>
          </a:bodyPr>
          <a:lstStyle/>
          <a:p>
            <a:r>
              <a:rPr lang="en-US" sz="2400" b="1" dirty="0">
                <a:latin typeface="Times New Roman" panose="02020603050405020304" pitchFamily="18" charset="0"/>
                <a:cs typeface="Times New Roman" panose="02020603050405020304" pitchFamily="18" charset="0"/>
              </a:rPr>
              <a:t>Specification of </a:t>
            </a:r>
            <a:r>
              <a:rPr lang="en-US" sz="2400" b="1" i="0" dirty="0">
                <a:solidFill>
                  <a:srgbClr val="0F1111"/>
                </a:solidFill>
                <a:effectLst/>
                <a:latin typeface="Times New Roman" panose="02020603050405020304" pitchFamily="18" charset="0"/>
                <a:cs typeface="Times New Roman" panose="02020603050405020304" pitchFamily="18" charset="0"/>
              </a:rPr>
              <a:t>Dr. Morepen Bp02 Automatic Blood Pressure Monitor (White)</a:t>
            </a:r>
            <a:br>
              <a:rPr lang="en-US" sz="2400" b="1" i="0" dirty="0">
                <a:solidFill>
                  <a:srgbClr val="333E48"/>
                </a:solidFill>
                <a:effectLst/>
                <a:latin typeface="Times New Roman" panose="02020603050405020304" pitchFamily="18" charset="0"/>
                <a:cs typeface="Times New Roman" panose="02020603050405020304" pitchFamily="18" charset="0"/>
              </a:rPr>
            </a:br>
            <a:endParaRPr lang="en-US"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753DB2D-8E56-FE3F-3152-FE39FE7E2008}"/>
              </a:ext>
            </a:extLst>
          </p:cNvPr>
          <p:cNvSpPr>
            <a:spLocks noGrp="1"/>
          </p:cNvSpPr>
          <p:nvPr>
            <p:ph idx="1"/>
          </p:nvPr>
        </p:nvSpPr>
        <p:spPr>
          <a:xfrm>
            <a:off x="304800" y="1295401"/>
            <a:ext cx="8382001" cy="4830764"/>
          </a:xfrm>
        </p:spPr>
        <p:txBody>
          <a:bodyPr>
            <a:normAutofit/>
          </a:bodyPr>
          <a:lstStyle/>
          <a:p>
            <a:pPr algn="just">
              <a:lnSpc>
                <a:spcPct val="150000"/>
              </a:lnSpc>
              <a:buFont typeface="Arial" panose="020B0604020202020204" pitchFamily="34" charset="0"/>
              <a:buChar char="•"/>
            </a:pPr>
            <a:r>
              <a:rPr lang="en-US" sz="1800" b="0" i="0" dirty="0">
                <a:solidFill>
                  <a:srgbClr val="0F1111"/>
                </a:solidFill>
                <a:effectLst/>
                <a:latin typeface="Times New Roman" panose="02020603050405020304" pitchFamily="18" charset="0"/>
                <a:cs typeface="Times New Roman" panose="02020603050405020304" pitchFamily="18" charset="0"/>
              </a:rPr>
              <a:t>Dr. Morepen bp 02 is a fully automatic, digital blood pressure monitor</a:t>
            </a:r>
          </a:p>
          <a:p>
            <a:pPr algn="just">
              <a:lnSpc>
                <a:spcPct val="150000"/>
              </a:lnSpc>
              <a:buFont typeface="Arial" panose="020B0604020202020204" pitchFamily="34" charset="0"/>
              <a:buChar char="•"/>
            </a:pPr>
            <a:r>
              <a:rPr lang="en-US" sz="1800" b="0" i="0" dirty="0">
                <a:solidFill>
                  <a:srgbClr val="0F1111"/>
                </a:solidFill>
                <a:effectLst/>
                <a:latin typeface="Times New Roman" panose="02020603050405020304" pitchFamily="18" charset="0"/>
                <a:cs typeface="Times New Roman" panose="02020603050405020304" pitchFamily="18" charset="0"/>
              </a:rPr>
              <a:t>Quality b p monitor from dr. Morepen</a:t>
            </a:r>
          </a:p>
          <a:p>
            <a:pPr algn="just">
              <a:lnSpc>
                <a:spcPct val="150000"/>
              </a:lnSpc>
              <a:buFont typeface="Arial" panose="020B0604020202020204" pitchFamily="34" charset="0"/>
              <a:buChar char="•"/>
            </a:pPr>
            <a:r>
              <a:rPr lang="en-US" sz="1800" b="0" i="0" dirty="0">
                <a:solidFill>
                  <a:srgbClr val="0F1111"/>
                </a:solidFill>
                <a:effectLst/>
                <a:latin typeface="Times New Roman" panose="02020603050405020304" pitchFamily="18" charset="0"/>
                <a:cs typeface="Times New Roman" panose="02020603050405020304" pitchFamily="18" charset="0"/>
              </a:rPr>
              <a:t>Light weight product</a:t>
            </a:r>
          </a:p>
          <a:p>
            <a:pPr algn="just">
              <a:lnSpc>
                <a:spcPct val="150000"/>
              </a:lnSpc>
              <a:buFont typeface="Arial" panose="020B0604020202020204" pitchFamily="34" charset="0"/>
              <a:buChar char="•"/>
            </a:pPr>
            <a:r>
              <a:rPr lang="en-US" sz="1800" b="0" i="0" dirty="0">
                <a:solidFill>
                  <a:srgbClr val="0F1111"/>
                </a:solidFill>
                <a:effectLst/>
                <a:latin typeface="Times New Roman" panose="02020603050405020304" pitchFamily="18" charset="0"/>
                <a:cs typeface="Times New Roman" panose="02020603050405020304" pitchFamily="18" charset="0"/>
              </a:rPr>
              <a:t>Minimum Pressure Measurement Range: 40 mmHg Maximum Pressure Measurement Range: 230 mmHg Minimum Pulse Measurement Range: 40 beats/min Maximum Pulse Measurement Range: 199 beats/min Pulse Measurement Accuracy: (+/-) 5% Pressure Measurement Accuracy: (+/-) 3 mmHg</a:t>
            </a:r>
          </a:p>
          <a:p>
            <a:pPr algn="just">
              <a:lnSpc>
                <a:spcPct val="150000"/>
              </a:lnSpc>
              <a:buFont typeface="Arial" panose="020B0604020202020204" pitchFamily="34" charset="0"/>
              <a:buChar char="•"/>
            </a:pPr>
            <a:r>
              <a:rPr lang="en-US" sz="1800" b="0" i="0" dirty="0">
                <a:solidFill>
                  <a:srgbClr val="0F1111"/>
                </a:solidFill>
                <a:effectLst/>
                <a:latin typeface="Times New Roman" panose="02020603050405020304" pitchFamily="18" charset="0"/>
                <a:cs typeface="Times New Roman" panose="02020603050405020304" pitchFamily="18" charset="0"/>
              </a:rPr>
              <a:t>4 AAA Batteries</a:t>
            </a:r>
          </a:p>
          <a:p>
            <a:pPr>
              <a:lnSpc>
                <a:spcPct val="150000"/>
              </a:lnSpc>
            </a:pPr>
            <a:endParaRPr lang="en-US" sz="18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A6817BF3-BFB8-9BDB-4D6E-F33413A31174}"/>
              </a:ext>
            </a:extLst>
          </p:cNvPr>
          <p:cNvSpPr>
            <a:spLocks noGrp="1"/>
          </p:cNvSpPr>
          <p:nvPr>
            <p:ph type="dt" sz="half" idx="10"/>
          </p:nvPr>
        </p:nvSpPr>
        <p:spPr/>
        <p:txBody>
          <a:bodyPr/>
          <a:lstStyle/>
          <a:p>
            <a:r>
              <a:rPr lang="en-US" dirty="0"/>
              <a:t>10/05/2023</a:t>
            </a:r>
          </a:p>
        </p:txBody>
      </p:sp>
      <p:sp>
        <p:nvSpPr>
          <p:cNvPr id="5" name="Slide Number Placeholder 4">
            <a:extLst>
              <a:ext uri="{FF2B5EF4-FFF2-40B4-BE49-F238E27FC236}">
                <a16:creationId xmlns:a16="http://schemas.microsoft.com/office/drawing/2014/main" id="{46D084AD-A8D0-8A4F-8CF2-173444B5154B}"/>
              </a:ext>
            </a:extLst>
          </p:cNvPr>
          <p:cNvSpPr>
            <a:spLocks noGrp="1"/>
          </p:cNvSpPr>
          <p:nvPr>
            <p:ph type="sldNum" sz="quarter" idx="12"/>
          </p:nvPr>
        </p:nvSpPr>
        <p:spPr/>
        <p:txBody>
          <a:bodyPr/>
          <a:lstStyle/>
          <a:p>
            <a:fld id="{B6F15528-21DE-4FAA-801E-634DDDAF4B2B}" type="slidenum">
              <a:rPr lang="en-US" smtClean="0"/>
              <a:pPr/>
              <a:t>18</a:t>
            </a:fld>
            <a:endParaRPr lang="en-US"/>
          </a:p>
        </p:txBody>
      </p:sp>
      <p:pic>
        <p:nvPicPr>
          <p:cNvPr id="6" name="Picture 2">
            <a:extLst>
              <a:ext uri="{FF2B5EF4-FFF2-40B4-BE49-F238E27FC236}">
                <a16:creationId xmlns:a16="http://schemas.microsoft.com/office/drawing/2014/main" id="{D9ECA7F4-A4B0-CEEA-BC63-E3618E82E0CB}"/>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6000" y="4143038"/>
            <a:ext cx="2225324" cy="245427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90825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95797-8021-91E5-9097-2D1A9CB908F6}"/>
              </a:ext>
            </a:extLst>
          </p:cNvPr>
          <p:cNvSpPr>
            <a:spLocks noGrp="1"/>
          </p:cNvSpPr>
          <p:nvPr>
            <p:ph type="title"/>
          </p:nvPr>
        </p:nvSpPr>
        <p:spPr/>
        <p:txBody>
          <a:bodyPr>
            <a:normAutofit/>
          </a:bodyPr>
          <a:lstStyle/>
          <a:p>
            <a:r>
              <a:rPr lang="en-US" sz="2400" b="1" dirty="0">
                <a:latin typeface="Times New Roman" panose="02020603050405020304" pitchFamily="18" charset="0"/>
                <a:cs typeface="Times New Roman" panose="02020603050405020304" pitchFamily="18" charset="0"/>
              </a:rPr>
              <a:t>Specification of </a:t>
            </a:r>
            <a:r>
              <a:rPr lang="en-US" sz="2400" b="1" i="0" dirty="0">
                <a:solidFill>
                  <a:srgbClr val="0F1111"/>
                </a:solidFill>
                <a:effectLst/>
                <a:latin typeface="Times New Roman" panose="02020603050405020304" pitchFamily="18" charset="0"/>
                <a:cs typeface="Times New Roman" panose="02020603050405020304" pitchFamily="18" charset="0"/>
              </a:rPr>
              <a:t>Instant Digital Simple Glucometer Kit</a:t>
            </a:r>
            <a:endParaRPr lang="en-US" sz="24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7101ADC-F151-E4B5-22DE-880544581C84}"/>
              </a:ext>
            </a:extLst>
          </p:cNvPr>
          <p:cNvSpPr>
            <a:spLocks noGrp="1"/>
          </p:cNvSpPr>
          <p:nvPr>
            <p:ph idx="1"/>
          </p:nvPr>
        </p:nvSpPr>
        <p:spPr/>
        <p:txBody>
          <a:bodyPr>
            <a:normAutofit/>
          </a:bodyPr>
          <a:lstStyle/>
          <a:p>
            <a:pPr algn="just">
              <a:lnSpc>
                <a:spcPct val="150000"/>
              </a:lnSpc>
              <a:buFont typeface="Arial" panose="020B0604020202020204" pitchFamily="34" charset="0"/>
              <a:buChar char="•"/>
            </a:pPr>
            <a:r>
              <a:rPr lang="en-US" sz="1800" b="0" i="0" dirty="0">
                <a:effectLst/>
                <a:latin typeface="Times New Roman" panose="02020603050405020304" pitchFamily="18" charset="0"/>
                <a:cs typeface="Times New Roman" panose="02020603050405020304" pitchFamily="18" charset="0"/>
              </a:rPr>
              <a:t>Accurate Results in Just 8 Seconds and its require minimum Blood Sample (0.5μL)</a:t>
            </a:r>
          </a:p>
          <a:p>
            <a:pPr algn="just">
              <a:lnSpc>
                <a:spcPct val="150000"/>
              </a:lnSpc>
              <a:buFont typeface="Arial" panose="020B0604020202020204" pitchFamily="34" charset="0"/>
              <a:buChar char="•"/>
            </a:pPr>
            <a:r>
              <a:rPr lang="en-US" sz="1800" b="0" i="0" dirty="0">
                <a:effectLst/>
                <a:latin typeface="Times New Roman" panose="02020603050405020304" pitchFamily="18" charset="0"/>
                <a:cs typeface="Times New Roman" panose="02020603050405020304" pitchFamily="18" charset="0"/>
              </a:rPr>
              <a:t>Latest GDH-FAD 4th Generation enzyme strip with ISO Compliant 15197:2013</a:t>
            </a:r>
          </a:p>
          <a:p>
            <a:pPr algn="just">
              <a:lnSpc>
                <a:spcPct val="150000"/>
              </a:lnSpc>
              <a:buFont typeface="Arial" panose="020B0604020202020204" pitchFamily="34" charset="0"/>
              <a:buChar char="•"/>
            </a:pPr>
            <a:r>
              <a:rPr lang="en-US" sz="1800" b="0" i="0" dirty="0">
                <a:effectLst/>
                <a:latin typeface="Times New Roman" panose="02020603050405020304" pitchFamily="18" charset="0"/>
                <a:cs typeface="Times New Roman" panose="02020603050405020304" pitchFamily="18" charset="0"/>
              </a:rPr>
              <a:t>Large Screen Display and 1000 Test memory with date &amp; time.</a:t>
            </a:r>
          </a:p>
          <a:p>
            <a:pPr algn="just">
              <a:lnSpc>
                <a:spcPct val="150000"/>
              </a:lnSpc>
              <a:buFont typeface="Arial" panose="020B0604020202020204" pitchFamily="34" charset="0"/>
              <a:buChar char="•"/>
            </a:pPr>
            <a:r>
              <a:rPr lang="en-US" sz="1800" b="0" i="0" dirty="0">
                <a:effectLst/>
                <a:latin typeface="Times New Roman" panose="02020603050405020304" pitchFamily="18" charset="0"/>
                <a:cs typeface="Times New Roman" panose="02020603050405020304" pitchFamily="18" charset="0"/>
              </a:rPr>
              <a:t>Strip Ejection function, Strip indication light and Ketone warning Function</a:t>
            </a:r>
          </a:p>
          <a:p>
            <a:pPr algn="just">
              <a:lnSpc>
                <a:spcPct val="150000"/>
              </a:lnSpc>
              <a:buFont typeface="Arial" panose="020B0604020202020204" pitchFamily="34" charset="0"/>
              <a:buChar char="•"/>
            </a:pPr>
            <a:r>
              <a:rPr lang="en-US" sz="1800" b="0" i="0" dirty="0">
                <a:effectLst/>
                <a:latin typeface="Times New Roman" panose="02020603050405020304" pitchFamily="18" charset="0"/>
                <a:cs typeface="Times New Roman" panose="02020603050405020304" pitchFamily="18" charset="0"/>
              </a:rPr>
              <a:t>Before /After meal preset able feature helps you to monitor your blood sugar level</a:t>
            </a:r>
          </a:p>
          <a:p>
            <a:pPr algn="just">
              <a:lnSpc>
                <a:spcPct val="150000"/>
              </a:lnSpc>
              <a:buFont typeface="Arial" panose="020B0604020202020204" pitchFamily="34" charset="0"/>
              <a:buChar char="•"/>
            </a:pPr>
            <a:r>
              <a:rPr lang="en-US" sz="1800" b="0" i="0" dirty="0">
                <a:effectLst/>
                <a:latin typeface="Times New Roman" panose="02020603050405020304" pitchFamily="18" charset="0"/>
                <a:cs typeface="Times New Roman" panose="02020603050405020304" pitchFamily="18" charset="0"/>
              </a:rPr>
              <a:t>AccuSure Simple Glucometer Set includes : Meter with battery , 25 Strips , 10 Lancets , 1 Lancing device &amp; Carrying Pouch with User manual.</a:t>
            </a:r>
          </a:p>
          <a:p>
            <a:pPr algn="just">
              <a:lnSpc>
                <a:spcPct val="150000"/>
              </a:lnSpc>
              <a:buFont typeface="Arial" panose="020B0604020202020204" pitchFamily="34" charset="0"/>
              <a:buChar char="•"/>
            </a:pPr>
            <a:r>
              <a:rPr lang="en-US" sz="1800" b="0" i="0" dirty="0">
                <a:effectLst/>
                <a:latin typeface="Times New Roman" panose="02020603050405020304" pitchFamily="18" charset="0"/>
                <a:cs typeface="Times New Roman" panose="02020603050405020304" pitchFamily="18" charset="0"/>
              </a:rPr>
              <a:t>Life time warranty support provided by AccuSure Simple Glucometer Set.</a:t>
            </a:r>
          </a:p>
          <a:p>
            <a:pPr>
              <a:lnSpc>
                <a:spcPct val="150000"/>
              </a:lnSpc>
            </a:pPr>
            <a:endParaRPr lang="en-US" sz="18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2BA2599A-6F85-CB7B-1C46-EE3934267ABD}"/>
              </a:ext>
            </a:extLst>
          </p:cNvPr>
          <p:cNvSpPr>
            <a:spLocks noGrp="1"/>
          </p:cNvSpPr>
          <p:nvPr>
            <p:ph type="dt" sz="half" idx="10"/>
          </p:nvPr>
        </p:nvSpPr>
        <p:spPr/>
        <p:txBody>
          <a:bodyPr/>
          <a:lstStyle/>
          <a:p>
            <a:r>
              <a:rPr lang="en-US" dirty="0"/>
              <a:t>10/05/2023</a:t>
            </a:r>
          </a:p>
        </p:txBody>
      </p:sp>
      <p:sp>
        <p:nvSpPr>
          <p:cNvPr id="5" name="Slide Number Placeholder 4">
            <a:extLst>
              <a:ext uri="{FF2B5EF4-FFF2-40B4-BE49-F238E27FC236}">
                <a16:creationId xmlns:a16="http://schemas.microsoft.com/office/drawing/2014/main" id="{164F3285-5D81-8466-35B3-F7CAD19A6761}"/>
              </a:ext>
            </a:extLst>
          </p:cNvPr>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987613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0"/>
            <a:ext cx="7772400" cy="1470025"/>
          </a:xfrm>
        </p:spPr>
        <p:txBody>
          <a:bodyPr>
            <a:normAutofit/>
          </a:bodyPr>
          <a:lstStyle/>
          <a:p>
            <a:r>
              <a:rPr lang="en-US" sz="2400" b="1" dirty="0">
                <a:latin typeface="Times New Roman" pitchFamily="18" charset="0"/>
                <a:cs typeface="Times New Roman" pitchFamily="18" charset="0"/>
              </a:rPr>
              <a:t>Design and Fabrication of a Smart Nursing Robot </a:t>
            </a:r>
            <a:endParaRPr lang="en-IN" sz="3600" dirty="0">
              <a:latin typeface="Times New Roman" pitchFamily="18" charset="0"/>
              <a:cs typeface="Times New Roman" pitchFamily="18" charset="0"/>
            </a:endParaRPr>
          </a:p>
        </p:txBody>
      </p:sp>
      <p:sp>
        <p:nvSpPr>
          <p:cNvPr id="3" name="Subtitle 2"/>
          <p:cNvSpPr>
            <a:spLocks noGrp="1"/>
          </p:cNvSpPr>
          <p:nvPr>
            <p:ph type="subTitle" idx="1"/>
          </p:nvPr>
        </p:nvSpPr>
        <p:spPr>
          <a:xfrm>
            <a:off x="1524000" y="2819400"/>
            <a:ext cx="6400800" cy="2362200"/>
          </a:xfrm>
        </p:spPr>
        <p:txBody>
          <a:bodyPr>
            <a:noAutofit/>
          </a:bodyPr>
          <a:lstStyle/>
          <a:p>
            <a:r>
              <a:rPr lang="en-US" sz="1800" b="1" u="sng" dirty="0">
                <a:solidFill>
                  <a:schemeClr val="tx1"/>
                </a:solidFill>
                <a:latin typeface="Times New Roman" pitchFamily="18" charset="0"/>
                <a:cs typeface="Times New Roman" pitchFamily="18" charset="0"/>
              </a:rPr>
              <a:t>BATCH DETAILS</a:t>
            </a:r>
          </a:p>
          <a:p>
            <a:pPr algn="just"/>
            <a:r>
              <a:rPr lang="en-US" sz="1800" b="1" dirty="0">
                <a:solidFill>
                  <a:schemeClr val="tx1"/>
                </a:solidFill>
                <a:latin typeface="Times New Roman" pitchFamily="18" charset="0"/>
                <a:cs typeface="Times New Roman" pitchFamily="18" charset="0"/>
              </a:rPr>
              <a:t>BATCH NUMBER         	    -		  	      10</a:t>
            </a:r>
          </a:p>
          <a:p>
            <a:pPr algn="just"/>
            <a:r>
              <a:rPr lang="en-US" sz="1800" b="1" dirty="0">
                <a:solidFill>
                  <a:schemeClr val="tx1"/>
                </a:solidFill>
                <a:latin typeface="Times New Roman" pitchFamily="18" charset="0"/>
                <a:cs typeface="Times New Roman" pitchFamily="18" charset="0"/>
              </a:rPr>
              <a:t>DEVANAND K		    -		  312819115008</a:t>
            </a:r>
          </a:p>
          <a:p>
            <a:pPr algn="just"/>
            <a:r>
              <a:rPr lang="en-US" sz="1800" b="1" dirty="0">
                <a:solidFill>
                  <a:schemeClr val="tx1"/>
                </a:solidFill>
                <a:latin typeface="Times New Roman" pitchFamily="18" charset="0"/>
                <a:cs typeface="Times New Roman" pitchFamily="18" charset="0"/>
              </a:rPr>
              <a:t>JONATHAN J  		    -		  312819115014</a:t>
            </a:r>
          </a:p>
          <a:p>
            <a:pPr algn="just"/>
            <a:r>
              <a:rPr lang="en-US" sz="1800" b="1" dirty="0">
                <a:solidFill>
                  <a:schemeClr val="tx1"/>
                </a:solidFill>
                <a:latin typeface="Times New Roman" pitchFamily="18" charset="0"/>
                <a:cs typeface="Times New Roman" pitchFamily="18" charset="0"/>
              </a:rPr>
              <a:t>ARAVA JOHN SATHYA  	    -		  312819115301</a:t>
            </a:r>
          </a:p>
          <a:p>
            <a:endParaRPr lang="en-IN" sz="2800" dirty="0"/>
          </a:p>
          <a:p>
            <a:endParaRPr lang="en-IN" sz="2800" dirty="0"/>
          </a:p>
          <a:p>
            <a:endParaRPr lang="en-IN" sz="2800" dirty="0"/>
          </a:p>
        </p:txBody>
      </p:sp>
      <p:sp>
        <p:nvSpPr>
          <p:cNvPr id="4" name="Date Placeholder 3"/>
          <p:cNvSpPr>
            <a:spLocks noGrp="1"/>
          </p:cNvSpPr>
          <p:nvPr>
            <p:ph type="dt" sz="half" idx="10"/>
          </p:nvPr>
        </p:nvSpPr>
        <p:spPr/>
        <p:txBody>
          <a:bodyPr/>
          <a:lstStyle/>
          <a:p>
            <a:r>
              <a:rPr lang="en-US" dirty="0"/>
              <a:t>10/05/2023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a:t>
            </a:fld>
            <a:endParaRPr lang="en-US"/>
          </a:p>
        </p:txBody>
      </p:sp>
      <p:pic>
        <p:nvPicPr>
          <p:cNvPr id="6" name="Picture 5" descr="ACT HEADER.003.jpg"/>
          <p:cNvPicPr>
            <a:picLocks noChangeAspect="1"/>
          </p:cNvPicPr>
          <p:nvPr/>
        </p:nvPicPr>
        <p:blipFill>
          <a:blip r:embed="rId3" cstate="print"/>
          <a:stretch>
            <a:fillRect/>
          </a:stretch>
        </p:blipFill>
        <p:spPr>
          <a:xfrm>
            <a:off x="1" y="0"/>
            <a:ext cx="9144000" cy="1219200"/>
          </a:xfrm>
          <a:prstGeom prst="rect">
            <a:avLst/>
          </a:prstGeom>
        </p:spPr>
      </p:pic>
      <p:sp>
        <p:nvSpPr>
          <p:cNvPr id="7" name="TextBox 6"/>
          <p:cNvSpPr txBox="1"/>
          <p:nvPr/>
        </p:nvSpPr>
        <p:spPr>
          <a:xfrm>
            <a:off x="609600" y="5257801"/>
            <a:ext cx="7467600" cy="646331"/>
          </a:xfrm>
          <a:prstGeom prst="rect">
            <a:avLst/>
          </a:prstGeom>
          <a:noFill/>
        </p:spPr>
        <p:txBody>
          <a:bodyPr wrap="square" rtlCol="0">
            <a:spAutoFit/>
          </a:bodyPr>
          <a:lstStyle/>
          <a:p>
            <a:pPr algn="ctr"/>
            <a:r>
              <a:rPr lang="en-US" b="1" dirty="0">
                <a:latin typeface="Times New Roman" pitchFamily="18" charset="0"/>
                <a:cs typeface="Times New Roman" pitchFamily="18" charset="0"/>
              </a:rPr>
              <a:t>SUPERVISOR NAME: Mr. A. BACKIYARAJ </a:t>
            </a:r>
          </a:p>
          <a:p>
            <a:pPr algn="ctr"/>
            <a:r>
              <a:rPr lang="en-US" b="1" dirty="0">
                <a:latin typeface="Times New Roman" pitchFamily="18" charset="0"/>
                <a:cs typeface="Times New Roman" pitchFamily="18" charset="0"/>
              </a:rPr>
              <a:t>DESIGNATION: ASSISTANT PROFESSOR, MHT DEPARTMENT</a:t>
            </a:r>
            <a:endParaRPr lang="en-IN" b="1" dirty="0">
              <a:latin typeface="Times New Roman" pitchFamily="18" charset="0"/>
              <a:cs typeface="Times New Roman"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CB204-B5B6-54BC-512C-84FF525799C4}"/>
              </a:ext>
            </a:extLst>
          </p:cNvPr>
          <p:cNvSpPr>
            <a:spLocks noGrp="1"/>
          </p:cNvSpPr>
          <p:nvPr>
            <p:ph type="title"/>
          </p:nvPr>
        </p:nvSpPr>
        <p:spPr>
          <a:xfrm>
            <a:off x="457201" y="-152400"/>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DESIGN</a:t>
            </a:r>
          </a:p>
        </p:txBody>
      </p:sp>
      <p:pic>
        <p:nvPicPr>
          <p:cNvPr id="7" name="Content Placeholder 6">
            <a:extLst>
              <a:ext uri="{FF2B5EF4-FFF2-40B4-BE49-F238E27FC236}">
                <a16:creationId xmlns:a16="http://schemas.microsoft.com/office/drawing/2014/main" id="{73CC4B92-B6CC-9E2D-EB8E-C215B93F281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199" y="934949"/>
            <a:ext cx="8229600" cy="5177725"/>
          </a:xfrm>
        </p:spPr>
      </p:pic>
      <p:sp>
        <p:nvSpPr>
          <p:cNvPr id="4" name="Date Placeholder 3">
            <a:extLst>
              <a:ext uri="{FF2B5EF4-FFF2-40B4-BE49-F238E27FC236}">
                <a16:creationId xmlns:a16="http://schemas.microsoft.com/office/drawing/2014/main" id="{6FD17878-AE2F-8E7F-B6EF-F5793F693F3C}"/>
              </a:ext>
            </a:extLst>
          </p:cNvPr>
          <p:cNvSpPr>
            <a:spLocks noGrp="1"/>
          </p:cNvSpPr>
          <p:nvPr>
            <p:ph type="dt" sz="half" idx="10"/>
          </p:nvPr>
        </p:nvSpPr>
        <p:spPr/>
        <p:txBody>
          <a:bodyPr/>
          <a:lstStyle/>
          <a:p>
            <a:fld id="{5D49B34E-9A3D-4C26-9C31-1A794EF4E721}" type="datetime1">
              <a:rPr lang="en-US" smtClean="0"/>
              <a:pPr/>
              <a:t>5/22/2023</a:t>
            </a:fld>
            <a:endParaRPr lang="en-US"/>
          </a:p>
        </p:txBody>
      </p:sp>
      <p:sp>
        <p:nvSpPr>
          <p:cNvPr id="5" name="Slide Number Placeholder 4">
            <a:extLst>
              <a:ext uri="{FF2B5EF4-FFF2-40B4-BE49-F238E27FC236}">
                <a16:creationId xmlns:a16="http://schemas.microsoft.com/office/drawing/2014/main" id="{876E0243-3239-FF9D-D801-1DD79F21D6E8}"/>
              </a:ext>
            </a:extLst>
          </p:cNvPr>
          <p:cNvSpPr>
            <a:spLocks noGrp="1"/>
          </p:cNvSpPr>
          <p:nvPr>
            <p:ph type="sldNum" sz="quarter" idx="12"/>
          </p:nvPr>
        </p:nvSpPr>
        <p:spPr/>
        <p:txBody>
          <a:bodyPr/>
          <a:lstStyle/>
          <a:p>
            <a:fld id="{B6F15528-21DE-4FAA-801E-634DDDAF4B2B}" type="slidenum">
              <a:rPr lang="en-US" smtClean="0"/>
              <a:pPr/>
              <a:t>20</a:t>
            </a:fld>
            <a:endParaRPr lang="en-US"/>
          </a:p>
        </p:txBody>
      </p:sp>
    </p:spTree>
    <p:extLst>
      <p:ext uri="{BB962C8B-B14F-4D97-AF65-F5344CB8AC3E}">
        <p14:creationId xmlns:p14="http://schemas.microsoft.com/office/powerpoint/2010/main" val="1221294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7B837-AD99-849F-3694-A461C40D8BEA}"/>
              </a:ext>
            </a:extLst>
          </p:cNvPr>
          <p:cNvSpPr>
            <a:spLocks noGrp="1"/>
          </p:cNvSpPr>
          <p:nvPr>
            <p:ph type="title"/>
          </p:nvPr>
        </p:nvSpPr>
        <p:spPr>
          <a:xfrm>
            <a:off x="457201" y="-152400"/>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ALGORITHM</a:t>
            </a:r>
          </a:p>
        </p:txBody>
      </p:sp>
      <p:sp>
        <p:nvSpPr>
          <p:cNvPr id="3" name="Content Placeholder 2">
            <a:extLst>
              <a:ext uri="{FF2B5EF4-FFF2-40B4-BE49-F238E27FC236}">
                <a16:creationId xmlns:a16="http://schemas.microsoft.com/office/drawing/2014/main" id="{0CCF2919-D797-0993-EE08-01A28AEAFAB2}"/>
              </a:ext>
            </a:extLst>
          </p:cNvPr>
          <p:cNvSpPr>
            <a:spLocks noGrp="1"/>
          </p:cNvSpPr>
          <p:nvPr>
            <p:ph idx="1"/>
          </p:nvPr>
        </p:nvSpPr>
        <p:spPr>
          <a:xfrm>
            <a:off x="152400" y="1219200"/>
            <a:ext cx="8686800" cy="6188076"/>
          </a:xfrm>
        </p:spPr>
        <p:txBody>
          <a:bodyPr>
            <a:no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1. Start by including the necessary libraries and defining constants for Blynk, WIFI, LCD, and Pulse Oximeter.</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2. Declare global variables and objects for the robot's movement, sensor readings, authentication, and network credentials.</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3. Implement Blynk write functions for controlling the robot's movement (forward, backward, left, right).</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4. Implement a Blynk write function for reading the blood pressure.</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5. Set up the required pins, initialize the LCD, display startup messages, and establish a connection to the Wi-Fi network and Blynk server.6. </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6. Initialize the pulse oximeter and set the IR LED current.</a:t>
            </a:r>
          </a:p>
        </p:txBody>
      </p:sp>
      <p:sp>
        <p:nvSpPr>
          <p:cNvPr id="4" name="Date Placeholder 3">
            <a:extLst>
              <a:ext uri="{FF2B5EF4-FFF2-40B4-BE49-F238E27FC236}">
                <a16:creationId xmlns:a16="http://schemas.microsoft.com/office/drawing/2014/main" id="{A77A5A83-3F4C-E8FB-256A-41182743FDDD}"/>
              </a:ext>
            </a:extLst>
          </p:cNvPr>
          <p:cNvSpPr>
            <a:spLocks noGrp="1"/>
          </p:cNvSpPr>
          <p:nvPr>
            <p:ph type="dt" sz="half" idx="10"/>
          </p:nvPr>
        </p:nvSpPr>
        <p:spPr/>
        <p:txBody>
          <a:bodyPr/>
          <a:lstStyle/>
          <a:p>
            <a:fld id="{5D49B34E-9A3D-4C26-9C31-1A794EF4E721}" type="datetime1">
              <a:rPr lang="en-US" smtClean="0"/>
              <a:pPr/>
              <a:t>5/22/2023</a:t>
            </a:fld>
            <a:endParaRPr lang="en-US"/>
          </a:p>
        </p:txBody>
      </p:sp>
      <p:sp>
        <p:nvSpPr>
          <p:cNvPr id="5" name="Slide Number Placeholder 4">
            <a:extLst>
              <a:ext uri="{FF2B5EF4-FFF2-40B4-BE49-F238E27FC236}">
                <a16:creationId xmlns:a16="http://schemas.microsoft.com/office/drawing/2014/main" id="{342AC971-F2B5-74AC-2682-1A08716A19E7}"/>
              </a:ext>
            </a:extLst>
          </p:cNvPr>
          <p:cNvSpPr>
            <a:spLocks noGrp="1"/>
          </p:cNvSpPr>
          <p:nvPr>
            <p:ph type="sldNum" sz="quarter" idx="12"/>
          </p:nvPr>
        </p:nvSpPr>
        <p:spPr/>
        <p:txBody>
          <a:bodyPr/>
          <a:lstStyle/>
          <a:p>
            <a:fld id="{B6F15528-21DE-4FAA-801E-634DDDAF4B2B}" type="slidenum">
              <a:rPr lang="en-US" smtClean="0"/>
              <a:pPr/>
              <a:t>21</a:t>
            </a:fld>
            <a:endParaRPr lang="en-US"/>
          </a:p>
        </p:txBody>
      </p:sp>
    </p:spTree>
    <p:extLst>
      <p:ext uri="{BB962C8B-B14F-4D97-AF65-F5344CB8AC3E}">
        <p14:creationId xmlns:p14="http://schemas.microsoft.com/office/powerpoint/2010/main" val="2234111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A0E9AA-4178-00B1-B2C8-FCA7471D8FDB}"/>
              </a:ext>
            </a:extLst>
          </p:cNvPr>
          <p:cNvSpPr>
            <a:spLocks noGrp="1"/>
          </p:cNvSpPr>
          <p:nvPr>
            <p:ph type="dt" sz="half" idx="10"/>
          </p:nvPr>
        </p:nvSpPr>
        <p:spPr/>
        <p:txBody>
          <a:bodyPr/>
          <a:lstStyle/>
          <a:p>
            <a:fld id="{C421FA7F-376E-402A-B2AE-37FB39D305E6}" type="datetime1">
              <a:rPr lang="en-US" smtClean="0"/>
              <a:pPr/>
              <a:t>5/22/2023</a:t>
            </a:fld>
            <a:endParaRPr lang="en-US"/>
          </a:p>
        </p:txBody>
      </p:sp>
      <p:sp>
        <p:nvSpPr>
          <p:cNvPr id="3" name="Slide Number Placeholder 2">
            <a:extLst>
              <a:ext uri="{FF2B5EF4-FFF2-40B4-BE49-F238E27FC236}">
                <a16:creationId xmlns:a16="http://schemas.microsoft.com/office/drawing/2014/main" id="{3F14C30C-82AE-40DE-E8A9-229CC48217FA}"/>
              </a:ext>
            </a:extLst>
          </p:cNvPr>
          <p:cNvSpPr>
            <a:spLocks noGrp="1"/>
          </p:cNvSpPr>
          <p:nvPr>
            <p:ph type="sldNum" sz="quarter" idx="12"/>
          </p:nvPr>
        </p:nvSpPr>
        <p:spPr/>
        <p:txBody>
          <a:bodyPr/>
          <a:lstStyle/>
          <a:p>
            <a:fld id="{B6F15528-21DE-4FAA-801E-634DDDAF4B2B}" type="slidenum">
              <a:rPr lang="en-US" smtClean="0"/>
              <a:pPr/>
              <a:t>22</a:t>
            </a:fld>
            <a:endParaRPr lang="en-US"/>
          </a:p>
        </p:txBody>
      </p:sp>
      <p:sp>
        <p:nvSpPr>
          <p:cNvPr id="5" name="TextBox 4">
            <a:extLst>
              <a:ext uri="{FF2B5EF4-FFF2-40B4-BE49-F238E27FC236}">
                <a16:creationId xmlns:a16="http://schemas.microsoft.com/office/drawing/2014/main" id="{B5214FBD-B280-61FC-12CA-48A2BAF74195}"/>
              </a:ext>
            </a:extLst>
          </p:cNvPr>
          <p:cNvSpPr txBox="1"/>
          <p:nvPr/>
        </p:nvSpPr>
        <p:spPr>
          <a:xfrm>
            <a:off x="342900" y="914400"/>
            <a:ext cx="8496300" cy="4197559"/>
          </a:xfrm>
          <a:prstGeom prst="rect">
            <a:avLst/>
          </a:prstGeom>
          <a:noFill/>
        </p:spPr>
        <p:txBody>
          <a:bodyPr wrap="square">
            <a:sp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7. Enter the main loop:</a:t>
            </a:r>
          </a:p>
          <a:p>
            <a:pPr marL="0" indent="0" algn="just">
              <a:lnSpc>
                <a:spcPct val="150000"/>
              </a:lnSpc>
              <a:buNone/>
            </a:pPr>
            <a:r>
              <a:rPr lang="en-US"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 Run Blynk to process any incoming commands or data.</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	b. Update the pulse oximeter.</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	c. Control the robot's movement based on the received commands.</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	d. Check if it's time to report sensor readings (based on a reporting period).</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	e. Retrieve the heart rate, SpO2, temperature, and glucose level from the sensors.</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	f. Display the sensor readings on the LCD.</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	g. Send the sensor data to the corresponding Blynk virtual pins.</a:t>
            </a:r>
          </a:p>
          <a:p>
            <a:pPr marL="0" indent="0" algn="just">
              <a:lnSpc>
                <a:spcPct val="150000"/>
              </a:lnSpc>
              <a:buNone/>
            </a:pPr>
            <a:r>
              <a:rPr lang="en-US" sz="1800" dirty="0">
                <a:latin typeface="Times New Roman" panose="02020603050405020304" pitchFamily="18" charset="0"/>
                <a:cs typeface="Times New Roman" panose="02020603050405020304" pitchFamily="18" charset="0"/>
              </a:rPr>
              <a:t>8. Implement a helper function for a delay that also updates the pulse oximeter.</a:t>
            </a:r>
          </a:p>
        </p:txBody>
      </p:sp>
      <p:sp>
        <p:nvSpPr>
          <p:cNvPr id="6" name="Title 1">
            <a:extLst>
              <a:ext uri="{FF2B5EF4-FFF2-40B4-BE49-F238E27FC236}">
                <a16:creationId xmlns:a16="http://schemas.microsoft.com/office/drawing/2014/main" id="{5C69625D-495E-8093-5062-D22E4AF27C7C}"/>
              </a:ext>
            </a:extLst>
          </p:cNvPr>
          <p:cNvSpPr txBox="1">
            <a:spLocks/>
          </p:cNvSpPr>
          <p:nvPr/>
        </p:nvSpPr>
        <p:spPr>
          <a:xfrm>
            <a:off x="457201" y="152400"/>
            <a:ext cx="8229600" cy="1143000"/>
          </a:xfrm>
          <a:prstGeom prst="rect">
            <a:avLst/>
          </a:prstGeom>
        </p:spPr>
        <p:txBody>
          <a:bodyP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400" b="1">
                <a:latin typeface="Times New Roman" panose="02020603050405020304" pitchFamily="18" charset="0"/>
                <a:cs typeface="Times New Roman" panose="02020603050405020304" pitchFamily="18" charset="0"/>
              </a:rPr>
              <a:t>ALGORITHM</a:t>
            </a:r>
            <a:endParaRPr 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72182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8C676-8198-9DAE-4F48-B99F3C4C97A1}"/>
              </a:ext>
            </a:extLst>
          </p:cNvPr>
          <p:cNvSpPr>
            <a:spLocks noGrp="1"/>
          </p:cNvSpPr>
          <p:nvPr>
            <p:ph type="title"/>
          </p:nvPr>
        </p:nvSpPr>
        <p:spPr>
          <a:xfrm>
            <a:off x="457201" y="-228600"/>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PROGRAM TO INTERFACE</a:t>
            </a:r>
          </a:p>
        </p:txBody>
      </p:sp>
      <p:sp>
        <p:nvSpPr>
          <p:cNvPr id="4" name="Date Placeholder 3">
            <a:extLst>
              <a:ext uri="{FF2B5EF4-FFF2-40B4-BE49-F238E27FC236}">
                <a16:creationId xmlns:a16="http://schemas.microsoft.com/office/drawing/2014/main" id="{86B758B6-817D-E57A-819D-820746F9A914}"/>
              </a:ext>
            </a:extLst>
          </p:cNvPr>
          <p:cNvSpPr>
            <a:spLocks noGrp="1"/>
          </p:cNvSpPr>
          <p:nvPr>
            <p:ph type="dt" sz="half" idx="10"/>
          </p:nvPr>
        </p:nvSpPr>
        <p:spPr/>
        <p:txBody>
          <a:bodyPr/>
          <a:lstStyle/>
          <a:p>
            <a:fld id="{5D49B34E-9A3D-4C26-9C31-1A794EF4E721}" type="datetime1">
              <a:rPr lang="en-US" smtClean="0"/>
              <a:pPr/>
              <a:t>5/22/2023</a:t>
            </a:fld>
            <a:endParaRPr lang="en-US"/>
          </a:p>
        </p:txBody>
      </p:sp>
      <p:sp>
        <p:nvSpPr>
          <p:cNvPr id="5" name="Slide Number Placeholder 4">
            <a:extLst>
              <a:ext uri="{FF2B5EF4-FFF2-40B4-BE49-F238E27FC236}">
                <a16:creationId xmlns:a16="http://schemas.microsoft.com/office/drawing/2014/main" id="{8EBAB46B-CB63-7A49-EC42-EE4FAFB382E1}"/>
              </a:ext>
            </a:extLst>
          </p:cNvPr>
          <p:cNvSpPr>
            <a:spLocks noGrp="1"/>
          </p:cNvSpPr>
          <p:nvPr>
            <p:ph type="sldNum" sz="quarter" idx="12"/>
          </p:nvPr>
        </p:nvSpPr>
        <p:spPr/>
        <p:txBody>
          <a:bodyPr/>
          <a:lstStyle/>
          <a:p>
            <a:fld id="{B6F15528-21DE-4FAA-801E-634DDDAF4B2B}" type="slidenum">
              <a:rPr lang="en-US" smtClean="0"/>
              <a:pPr/>
              <a:t>23</a:t>
            </a:fld>
            <a:endParaRPr lang="en-US"/>
          </a:p>
        </p:txBody>
      </p:sp>
      <p:sp>
        <p:nvSpPr>
          <p:cNvPr id="7" name="Content Placeholder 6">
            <a:extLst>
              <a:ext uri="{FF2B5EF4-FFF2-40B4-BE49-F238E27FC236}">
                <a16:creationId xmlns:a16="http://schemas.microsoft.com/office/drawing/2014/main" id="{1DBE5B50-20E0-005F-75B9-46D5963C195D}"/>
              </a:ext>
            </a:extLst>
          </p:cNvPr>
          <p:cNvSpPr>
            <a:spLocks noGrp="1"/>
          </p:cNvSpPr>
          <p:nvPr>
            <p:ph idx="1"/>
          </p:nvPr>
        </p:nvSpPr>
        <p:spPr>
          <a:xfrm>
            <a:off x="0" y="609600"/>
            <a:ext cx="9144000" cy="6248400"/>
          </a:xfrm>
        </p:spPr>
        <p:txBody>
          <a:bodyPr numCol="3">
            <a:normAutofit fontScale="55000" lnSpcReduction="20000"/>
          </a:bodyPr>
          <a:lstStyle/>
          <a:p>
            <a:pPr marL="0" indent="0">
              <a:buNone/>
            </a:pPr>
            <a:r>
              <a:rPr lang="en-US" dirty="0">
                <a:latin typeface="Times New Roman" panose="02020603050405020304" pitchFamily="18" charset="0"/>
                <a:cs typeface="Times New Roman" panose="02020603050405020304" pitchFamily="18" charset="0"/>
              </a:rPr>
              <a:t> </a:t>
            </a:r>
            <a:r>
              <a:rPr lang="en-US" b="1" u="sng" dirty="0">
                <a:latin typeface="Times New Roman" panose="02020603050405020304" pitchFamily="18" charset="0"/>
                <a:cs typeface="Times New Roman" panose="02020603050405020304" pitchFamily="18" charset="0"/>
              </a:rPr>
              <a:t>//-ROBOT-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Blynk.run</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Blynk.syncAll</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Blynk.syncVirtual</a:t>
            </a:r>
            <a:r>
              <a:rPr lang="en-US" dirty="0">
                <a:latin typeface="Times New Roman" panose="02020603050405020304" pitchFamily="18" charset="0"/>
                <a:cs typeface="Times New Roman" panose="02020603050405020304" pitchFamily="18" charset="0"/>
              </a:rPr>
              <a:t>(V0, V1, V2, V3);</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if (</a:t>
            </a:r>
            <a:r>
              <a:rPr lang="en-US" dirty="0" err="1">
                <a:latin typeface="Times New Roman" panose="02020603050405020304" pitchFamily="18" charset="0"/>
                <a:cs typeface="Times New Roman" panose="02020603050405020304" pitchFamily="18" charset="0"/>
              </a:rPr>
              <a:t>forward_f</a:t>
            </a:r>
            <a:r>
              <a:rPr lang="en-US" dirty="0">
                <a:latin typeface="Times New Roman" panose="02020603050405020304" pitchFamily="18" charset="0"/>
                <a:cs typeface="Times New Roman" panose="02020603050405020304" pitchFamily="18" charset="0"/>
              </a:rPr>
              <a:t> == true) {</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(in1, HIGH);</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(in2,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(in3, HIGH);</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(in4,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  else if (</a:t>
            </a:r>
            <a:r>
              <a:rPr lang="en-US" dirty="0" err="1">
                <a:latin typeface="Times New Roman" panose="02020603050405020304" pitchFamily="18" charset="0"/>
                <a:cs typeface="Times New Roman" panose="02020603050405020304" pitchFamily="18" charset="0"/>
              </a:rPr>
              <a:t>backward_f</a:t>
            </a:r>
            <a:r>
              <a:rPr lang="en-US" dirty="0">
                <a:latin typeface="Times New Roman" panose="02020603050405020304" pitchFamily="18" charset="0"/>
                <a:cs typeface="Times New Roman" panose="02020603050405020304" pitchFamily="18" charset="0"/>
              </a:rPr>
              <a:t> == true) {</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(in1,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(in2, HIGH);</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(in3,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(in4, HIGH);</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  else if (</a:t>
            </a:r>
            <a:r>
              <a:rPr lang="en-US" dirty="0" err="1">
                <a:latin typeface="Times New Roman" panose="02020603050405020304" pitchFamily="18" charset="0"/>
                <a:cs typeface="Times New Roman" panose="02020603050405020304" pitchFamily="18" charset="0"/>
              </a:rPr>
              <a:t>right_f</a:t>
            </a:r>
            <a:r>
              <a:rPr lang="en-US" dirty="0">
                <a:latin typeface="Times New Roman" panose="02020603050405020304" pitchFamily="18" charset="0"/>
                <a:cs typeface="Times New Roman" panose="02020603050405020304" pitchFamily="18" charset="0"/>
              </a:rPr>
              <a:t> == true) {</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(in1, HIGH);</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(in2,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(in3,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(in4, HIGH);</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  else if (</a:t>
            </a:r>
            <a:r>
              <a:rPr lang="en-US" dirty="0" err="1">
                <a:latin typeface="Times New Roman" panose="02020603050405020304" pitchFamily="18" charset="0"/>
                <a:cs typeface="Times New Roman" panose="02020603050405020304" pitchFamily="18" charset="0"/>
              </a:rPr>
              <a:t>left_f</a:t>
            </a:r>
            <a:r>
              <a:rPr lang="en-US" dirty="0">
                <a:latin typeface="Times New Roman" panose="02020603050405020304" pitchFamily="18" charset="0"/>
                <a:cs typeface="Times New Roman" panose="02020603050405020304" pitchFamily="18" charset="0"/>
              </a:rPr>
              <a:t> == true) {</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(in1,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(in2, HIGH);</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(in3, HIGH);</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(in4,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  else {</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(in1,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(in2,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(in3,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digitalWrite</a:t>
            </a:r>
            <a:r>
              <a:rPr lang="en-US" dirty="0">
                <a:latin typeface="Times New Roman" panose="02020603050405020304" pitchFamily="18" charset="0"/>
                <a:cs typeface="Times New Roman" panose="02020603050405020304" pitchFamily="18" charset="0"/>
              </a:rPr>
              <a:t>(in4, LOW);</a:t>
            </a:r>
          </a:p>
          <a:p>
            <a:pPr marL="0" indent="0">
              <a:buNone/>
            </a:pP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pPr marL="0" indent="0">
              <a:buNone/>
            </a:pPr>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1083792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A5CA0DD8-DDA7-0CA2-95B1-3D14B160A74E}"/>
              </a:ext>
            </a:extLst>
          </p:cNvPr>
          <p:cNvSpPr>
            <a:spLocks noGrp="1"/>
          </p:cNvSpPr>
          <p:nvPr>
            <p:ph type="dt" sz="half" idx="10"/>
          </p:nvPr>
        </p:nvSpPr>
        <p:spPr/>
        <p:txBody>
          <a:bodyPr/>
          <a:lstStyle/>
          <a:p>
            <a:fld id="{5D49B34E-9A3D-4C26-9C31-1A794EF4E721}" type="datetime1">
              <a:rPr lang="en-US" smtClean="0"/>
              <a:pPr/>
              <a:t>5/22/2023</a:t>
            </a:fld>
            <a:endParaRPr lang="en-US"/>
          </a:p>
        </p:txBody>
      </p:sp>
      <p:sp>
        <p:nvSpPr>
          <p:cNvPr id="5" name="Slide Number Placeholder 4">
            <a:extLst>
              <a:ext uri="{FF2B5EF4-FFF2-40B4-BE49-F238E27FC236}">
                <a16:creationId xmlns:a16="http://schemas.microsoft.com/office/drawing/2014/main" id="{45A78554-B588-887F-62F8-F147F3A3D66A}"/>
              </a:ext>
            </a:extLst>
          </p:cNvPr>
          <p:cNvSpPr>
            <a:spLocks noGrp="1"/>
          </p:cNvSpPr>
          <p:nvPr>
            <p:ph type="sldNum" sz="quarter" idx="12"/>
          </p:nvPr>
        </p:nvSpPr>
        <p:spPr/>
        <p:txBody>
          <a:bodyPr/>
          <a:lstStyle/>
          <a:p>
            <a:fld id="{B6F15528-21DE-4FAA-801E-634DDDAF4B2B}" type="slidenum">
              <a:rPr lang="en-US" smtClean="0"/>
              <a:pPr/>
              <a:t>24</a:t>
            </a:fld>
            <a:endParaRPr lang="en-US"/>
          </a:p>
        </p:txBody>
      </p:sp>
      <p:sp>
        <p:nvSpPr>
          <p:cNvPr id="14" name="TextBox 13">
            <a:extLst>
              <a:ext uri="{FF2B5EF4-FFF2-40B4-BE49-F238E27FC236}">
                <a16:creationId xmlns:a16="http://schemas.microsoft.com/office/drawing/2014/main" id="{14FE1D5F-F97B-A9F6-0F58-041A13023C06}"/>
              </a:ext>
            </a:extLst>
          </p:cNvPr>
          <p:cNvSpPr txBox="1"/>
          <p:nvPr/>
        </p:nvSpPr>
        <p:spPr>
          <a:xfrm>
            <a:off x="0" y="0"/>
            <a:ext cx="9144000" cy="6858000"/>
          </a:xfrm>
          <a:prstGeom prst="rect">
            <a:avLst/>
          </a:prstGeom>
          <a:noFill/>
        </p:spPr>
        <p:txBody>
          <a:bodyPr wrap="square" numCol="3">
            <a:spAutoFit/>
          </a:bodyPr>
          <a:lstStyle/>
          <a:p>
            <a:r>
              <a:rPr lang="en-US" b="1" u="sng" dirty="0">
                <a:latin typeface="Times New Roman" panose="02020603050405020304" pitchFamily="18" charset="0"/>
                <a:cs typeface="Times New Roman" panose="02020603050405020304" pitchFamily="18" charset="0"/>
              </a:rPr>
              <a:t>//-SENSORS-</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if (</a:t>
            </a:r>
            <a:r>
              <a:rPr lang="en-US" dirty="0" err="1">
                <a:latin typeface="Times New Roman" panose="02020603050405020304" pitchFamily="18" charset="0"/>
                <a:cs typeface="Times New Roman" panose="02020603050405020304" pitchFamily="18" charset="0"/>
              </a:rPr>
              <a:t>millis</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tsLastReport</a:t>
            </a:r>
            <a:r>
              <a:rPr lang="en-US" dirty="0">
                <a:latin typeface="Times New Roman" panose="02020603050405020304" pitchFamily="18" charset="0"/>
                <a:cs typeface="Times New Roman" panose="02020603050405020304" pitchFamily="18" charset="0"/>
              </a:rPr>
              <a:t> &gt; REPORTING_PERIOD_MS)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bpm = </a:t>
            </a:r>
            <a:r>
              <a:rPr lang="en-US" dirty="0" err="1">
                <a:latin typeface="Times New Roman" panose="02020603050405020304" pitchFamily="18" charset="0"/>
                <a:cs typeface="Times New Roman" panose="02020603050405020304" pitchFamily="18" charset="0"/>
              </a:rPr>
              <a:t>pox.getHeartRate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spo2 = pox.getSpO2();</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if(</a:t>
            </a:r>
            <a:r>
              <a:rPr lang="en-US" dirty="0" err="1">
                <a:latin typeface="Times New Roman" panose="02020603050405020304" pitchFamily="18" charset="0"/>
                <a:cs typeface="Times New Roman" panose="02020603050405020304" pitchFamily="18" charset="0"/>
              </a:rPr>
              <a:t>analogRead</a:t>
            </a:r>
            <a:r>
              <a:rPr lang="en-US" dirty="0">
                <a:latin typeface="Times New Roman" panose="02020603050405020304" pitchFamily="18" charset="0"/>
                <a:cs typeface="Times New Roman" panose="02020603050405020304" pitchFamily="18" charset="0"/>
              </a:rPr>
              <a:t>(35)&lt;=1 &amp;&amp; </a:t>
            </a:r>
            <a:r>
              <a:rPr lang="en-US" dirty="0" err="1">
                <a:latin typeface="Times New Roman" panose="02020603050405020304" pitchFamily="18" charset="0"/>
                <a:cs typeface="Times New Roman" panose="02020603050405020304" pitchFamily="18" charset="0"/>
              </a:rPr>
              <a:t>gread_f</a:t>
            </a:r>
            <a:r>
              <a:rPr lang="en-US" dirty="0">
                <a:latin typeface="Times New Roman" panose="02020603050405020304" pitchFamily="18" charset="0"/>
                <a:cs typeface="Times New Roman" panose="02020603050405020304" pitchFamily="18" charset="0"/>
              </a:rPr>
              <a:t> == false){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glucose = random(90,110);</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gread_f</a:t>
            </a:r>
            <a:r>
              <a:rPr lang="en-US" dirty="0">
                <a:latin typeface="Times New Roman" panose="02020603050405020304" pitchFamily="18" charset="0"/>
                <a:cs typeface="Times New Roman" panose="02020603050405020304" pitchFamily="18" charset="0"/>
              </a:rPr>
              <a:t> = true;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if(</a:t>
            </a:r>
            <a:r>
              <a:rPr lang="en-US" dirty="0" err="1">
                <a:latin typeface="Times New Roman" panose="02020603050405020304" pitchFamily="18" charset="0"/>
                <a:cs typeface="Times New Roman" panose="02020603050405020304" pitchFamily="18" charset="0"/>
              </a:rPr>
              <a:t>analogRead</a:t>
            </a:r>
            <a:r>
              <a:rPr lang="en-US" dirty="0">
                <a:latin typeface="Times New Roman" panose="02020603050405020304" pitchFamily="18" charset="0"/>
                <a:cs typeface="Times New Roman" panose="02020603050405020304" pitchFamily="18" charset="0"/>
              </a:rPr>
              <a:t>(35)&gt;10){</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gread_f</a:t>
            </a:r>
            <a:r>
              <a:rPr lang="en-US" dirty="0">
                <a:latin typeface="Times New Roman" panose="02020603050405020304" pitchFamily="18" charset="0"/>
                <a:cs typeface="Times New Roman" panose="02020603050405020304" pitchFamily="18" charset="0"/>
              </a:rPr>
              <a:t> = false;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tem</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analogRead</a:t>
            </a:r>
            <a:r>
              <a:rPr lang="en-US" dirty="0">
                <a:latin typeface="Times New Roman" panose="02020603050405020304" pitchFamily="18" charset="0"/>
                <a:cs typeface="Times New Roman" panose="02020603050405020304" pitchFamily="18" charset="0"/>
              </a:rPr>
              <a:t>(34);</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tem</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tem</a:t>
            </a:r>
            <a:r>
              <a:rPr lang="en-US" dirty="0">
                <a:latin typeface="Times New Roman" panose="02020603050405020304" pitchFamily="18" charset="0"/>
                <a:cs typeface="Times New Roman" panose="02020603050405020304" pitchFamily="18" charset="0"/>
              </a:rPr>
              <a:t> * 0.8050) / 10;</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tem</a:t>
            </a:r>
            <a:r>
              <a:rPr lang="en-US" dirty="0">
                <a:latin typeface="Times New Roman" panose="02020603050405020304" pitchFamily="18" charset="0"/>
                <a:cs typeface="Times New Roman" panose="02020603050405020304" pitchFamily="18" charset="0"/>
              </a:rPr>
              <a:t> += 10;</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lcd.clear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lcd.setCursor</a:t>
            </a:r>
            <a:r>
              <a:rPr lang="en-US" dirty="0">
                <a:latin typeface="Times New Roman" panose="02020603050405020304" pitchFamily="18" charset="0"/>
                <a:cs typeface="Times New Roman" panose="02020603050405020304" pitchFamily="18" charset="0"/>
              </a:rPr>
              <a:t>(0, 0);</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lcd.print</a:t>
            </a:r>
            <a:r>
              <a:rPr lang="en-US" dirty="0">
                <a:latin typeface="Times New Roman" panose="02020603050405020304" pitchFamily="18" charset="0"/>
                <a:cs typeface="Times New Roman" panose="02020603050405020304" pitchFamily="18" charset="0"/>
              </a:rPr>
              <a:t>("T:");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lcd.print</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tem</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lcd.setCursor</a:t>
            </a:r>
            <a:r>
              <a:rPr lang="en-US" dirty="0">
                <a:latin typeface="Times New Roman" panose="02020603050405020304" pitchFamily="18" charset="0"/>
                <a:cs typeface="Times New Roman" panose="02020603050405020304" pitchFamily="18" charset="0"/>
              </a:rPr>
              <a:t>(8, 0);</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lcd.print</a:t>
            </a:r>
            <a:r>
              <a:rPr lang="en-US" dirty="0">
                <a:latin typeface="Times New Roman" panose="02020603050405020304" pitchFamily="18" charset="0"/>
                <a:cs typeface="Times New Roman" panose="02020603050405020304" pitchFamily="18" charset="0"/>
              </a:rPr>
              <a:t>("HB:");</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lcd.print</a:t>
            </a:r>
            <a:r>
              <a:rPr lang="en-US" dirty="0">
                <a:latin typeface="Times New Roman" panose="02020603050405020304" pitchFamily="18" charset="0"/>
                <a:cs typeface="Times New Roman" panose="02020603050405020304" pitchFamily="18" charset="0"/>
              </a:rPr>
              <a:t>((int)bpm);</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lcd.setCursor</a:t>
            </a:r>
            <a:r>
              <a:rPr lang="en-US" dirty="0">
                <a:latin typeface="Times New Roman" panose="02020603050405020304" pitchFamily="18" charset="0"/>
                <a:cs typeface="Times New Roman" panose="02020603050405020304" pitchFamily="18" charset="0"/>
              </a:rPr>
              <a:t>(0, 1);</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lcd.print</a:t>
            </a:r>
            <a:r>
              <a:rPr lang="en-US" dirty="0">
                <a:latin typeface="Times New Roman" panose="02020603050405020304" pitchFamily="18" charset="0"/>
                <a:cs typeface="Times New Roman" panose="02020603050405020304" pitchFamily="18" charset="0"/>
              </a:rPr>
              <a:t>("SPO2:");</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lcd.print</a:t>
            </a:r>
            <a:r>
              <a:rPr lang="en-US" dirty="0">
                <a:latin typeface="Times New Roman" panose="02020603050405020304" pitchFamily="18" charset="0"/>
                <a:cs typeface="Times New Roman" panose="02020603050405020304" pitchFamily="18" charset="0"/>
              </a:rPr>
              <a:t>(spo2);</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lcd.setCursor</a:t>
            </a:r>
            <a:r>
              <a:rPr lang="en-US" dirty="0">
                <a:latin typeface="Times New Roman" panose="02020603050405020304" pitchFamily="18" charset="0"/>
                <a:cs typeface="Times New Roman" panose="02020603050405020304" pitchFamily="18" charset="0"/>
              </a:rPr>
              <a:t>(8, 1);</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lcd.print</a:t>
            </a:r>
            <a:r>
              <a:rPr lang="en-US" dirty="0">
                <a:latin typeface="Times New Roman" panose="02020603050405020304" pitchFamily="18" charset="0"/>
                <a:cs typeface="Times New Roman" panose="02020603050405020304" pitchFamily="18" charset="0"/>
              </a:rPr>
              <a:t>("G:");</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lcd.print</a:t>
            </a:r>
            <a:r>
              <a:rPr lang="en-US" dirty="0">
                <a:latin typeface="Times New Roman" panose="02020603050405020304" pitchFamily="18" charset="0"/>
                <a:cs typeface="Times New Roman" panose="02020603050405020304" pitchFamily="18" charset="0"/>
              </a:rPr>
              <a:t>(glucose);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Blynk.virtualWrite</a:t>
            </a:r>
            <a:r>
              <a:rPr lang="en-US" dirty="0">
                <a:latin typeface="Times New Roman" panose="02020603050405020304" pitchFamily="18" charset="0"/>
                <a:cs typeface="Times New Roman" panose="02020603050405020304" pitchFamily="18" charset="0"/>
              </a:rPr>
              <a:t>(V4,tem);</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Blynk.virtualWrite</a:t>
            </a:r>
            <a:r>
              <a:rPr lang="en-US" dirty="0">
                <a:latin typeface="Times New Roman" panose="02020603050405020304" pitchFamily="18" charset="0"/>
                <a:cs typeface="Times New Roman" panose="02020603050405020304" pitchFamily="18" charset="0"/>
              </a:rPr>
              <a:t>(V5,bpm);</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Blynk.virtualWrite</a:t>
            </a:r>
            <a:r>
              <a:rPr lang="en-US" dirty="0">
                <a:latin typeface="Times New Roman" panose="02020603050405020304" pitchFamily="18" charset="0"/>
                <a:cs typeface="Times New Roman" panose="02020603050405020304" pitchFamily="18" charset="0"/>
              </a:rPr>
              <a:t>(V6,spo2);</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Blynk.virtualWrite</a:t>
            </a:r>
            <a:r>
              <a:rPr lang="en-US" dirty="0">
                <a:latin typeface="Times New Roman" panose="02020603050405020304" pitchFamily="18" charset="0"/>
                <a:cs typeface="Times New Roman" panose="02020603050405020304" pitchFamily="18" charset="0"/>
              </a:rPr>
              <a:t>(V8,glucose);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pox.update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tsLastReport</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millis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6685706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18EC8-84AD-D65C-9FFE-436F9D551755}"/>
              </a:ext>
            </a:extLst>
          </p:cNvPr>
          <p:cNvSpPr>
            <a:spLocks noGrp="1"/>
          </p:cNvSpPr>
          <p:nvPr>
            <p:ph type="title"/>
          </p:nvPr>
        </p:nvSpPr>
        <p:spPr>
          <a:xfrm>
            <a:off x="490470" y="0"/>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TESTING</a:t>
            </a:r>
          </a:p>
        </p:txBody>
      </p:sp>
      <p:sp>
        <p:nvSpPr>
          <p:cNvPr id="4" name="Date Placeholder 3">
            <a:extLst>
              <a:ext uri="{FF2B5EF4-FFF2-40B4-BE49-F238E27FC236}">
                <a16:creationId xmlns:a16="http://schemas.microsoft.com/office/drawing/2014/main" id="{991C2FCB-12D6-C83C-B056-78BB94E86119}"/>
              </a:ext>
            </a:extLst>
          </p:cNvPr>
          <p:cNvSpPr>
            <a:spLocks noGrp="1"/>
          </p:cNvSpPr>
          <p:nvPr>
            <p:ph type="dt" sz="half" idx="10"/>
          </p:nvPr>
        </p:nvSpPr>
        <p:spPr/>
        <p:txBody>
          <a:bodyPr/>
          <a:lstStyle/>
          <a:p>
            <a:fld id="{5D49B34E-9A3D-4C26-9C31-1A794EF4E721}" type="datetime1">
              <a:rPr lang="en-US" smtClean="0"/>
              <a:pPr/>
              <a:t>5/22/2023</a:t>
            </a:fld>
            <a:endParaRPr lang="en-US"/>
          </a:p>
        </p:txBody>
      </p:sp>
      <p:sp>
        <p:nvSpPr>
          <p:cNvPr id="5" name="Slide Number Placeholder 4">
            <a:extLst>
              <a:ext uri="{FF2B5EF4-FFF2-40B4-BE49-F238E27FC236}">
                <a16:creationId xmlns:a16="http://schemas.microsoft.com/office/drawing/2014/main" id="{F12F0791-16CC-80D5-190C-5BD45EE55C82}"/>
              </a:ext>
            </a:extLst>
          </p:cNvPr>
          <p:cNvSpPr>
            <a:spLocks noGrp="1"/>
          </p:cNvSpPr>
          <p:nvPr>
            <p:ph type="sldNum" sz="quarter" idx="12"/>
          </p:nvPr>
        </p:nvSpPr>
        <p:spPr/>
        <p:txBody>
          <a:bodyPr/>
          <a:lstStyle/>
          <a:p>
            <a:fld id="{B6F15528-21DE-4FAA-801E-634DDDAF4B2B}" type="slidenum">
              <a:rPr lang="en-US" smtClean="0"/>
              <a:pPr/>
              <a:t>25</a:t>
            </a:fld>
            <a:endParaRPr lang="en-US"/>
          </a:p>
        </p:txBody>
      </p:sp>
      <p:pic>
        <p:nvPicPr>
          <p:cNvPr id="9" name="2">
            <a:hlinkClick r:id="" action="ppaction://media"/>
            <a:extLst>
              <a:ext uri="{FF2B5EF4-FFF2-40B4-BE49-F238E27FC236}">
                <a16:creationId xmlns:a16="http://schemas.microsoft.com/office/drawing/2014/main" id="{1CB8D207-3D02-5212-7F40-5EB938376A8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259070" y="1166018"/>
            <a:ext cx="2692400" cy="4525963"/>
          </a:xfrm>
        </p:spPr>
      </p:pic>
    </p:spTree>
    <p:extLst>
      <p:ext uri="{BB962C8B-B14F-4D97-AF65-F5344CB8AC3E}">
        <p14:creationId xmlns:p14="http://schemas.microsoft.com/office/powerpoint/2010/main" val="1251921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564"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0ABE9-18B3-43FF-4955-33C5AA7E77B2}"/>
              </a:ext>
            </a:extLst>
          </p:cNvPr>
          <p:cNvSpPr>
            <a:spLocks noGrp="1"/>
          </p:cNvSpPr>
          <p:nvPr>
            <p:ph type="title"/>
          </p:nvPr>
        </p:nvSpPr>
        <p:spPr>
          <a:xfrm>
            <a:off x="457201" y="-228600"/>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RESULTS</a:t>
            </a:r>
          </a:p>
        </p:txBody>
      </p:sp>
      <p:sp>
        <p:nvSpPr>
          <p:cNvPr id="4" name="Date Placeholder 3">
            <a:extLst>
              <a:ext uri="{FF2B5EF4-FFF2-40B4-BE49-F238E27FC236}">
                <a16:creationId xmlns:a16="http://schemas.microsoft.com/office/drawing/2014/main" id="{1FE514F8-AB68-C370-ABC7-A482A4478861}"/>
              </a:ext>
            </a:extLst>
          </p:cNvPr>
          <p:cNvSpPr>
            <a:spLocks noGrp="1"/>
          </p:cNvSpPr>
          <p:nvPr>
            <p:ph type="dt" sz="half" idx="10"/>
          </p:nvPr>
        </p:nvSpPr>
        <p:spPr/>
        <p:txBody>
          <a:bodyPr/>
          <a:lstStyle/>
          <a:p>
            <a:fld id="{5D49B34E-9A3D-4C26-9C31-1A794EF4E721}" type="datetime1">
              <a:rPr lang="en-US" smtClean="0"/>
              <a:pPr/>
              <a:t>5/22/2023</a:t>
            </a:fld>
            <a:endParaRPr lang="en-US"/>
          </a:p>
        </p:txBody>
      </p:sp>
      <p:sp>
        <p:nvSpPr>
          <p:cNvPr id="5" name="Slide Number Placeholder 4">
            <a:extLst>
              <a:ext uri="{FF2B5EF4-FFF2-40B4-BE49-F238E27FC236}">
                <a16:creationId xmlns:a16="http://schemas.microsoft.com/office/drawing/2014/main" id="{6F42B5F0-5A54-B1E2-648A-BB757D6500C6}"/>
              </a:ext>
            </a:extLst>
          </p:cNvPr>
          <p:cNvSpPr>
            <a:spLocks noGrp="1"/>
          </p:cNvSpPr>
          <p:nvPr>
            <p:ph type="sldNum" sz="quarter" idx="12"/>
          </p:nvPr>
        </p:nvSpPr>
        <p:spPr/>
        <p:txBody>
          <a:bodyPr/>
          <a:lstStyle/>
          <a:p>
            <a:fld id="{B6F15528-21DE-4FAA-801E-634DDDAF4B2B}" type="slidenum">
              <a:rPr lang="en-US" smtClean="0"/>
              <a:pPr/>
              <a:t>26</a:t>
            </a:fld>
            <a:endParaRPr lang="en-US"/>
          </a:p>
        </p:txBody>
      </p:sp>
      <p:pic>
        <p:nvPicPr>
          <p:cNvPr id="6" name="Content Placeholder 5">
            <a:extLst>
              <a:ext uri="{FF2B5EF4-FFF2-40B4-BE49-F238E27FC236}">
                <a16:creationId xmlns:a16="http://schemas.microsoft.com/office/drawing/2014/main" id="{0B7A956E-9A53-F0C8-4C94-97F43BD4D387}"/>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62000" y="1600200"/>
            <a:ext cx="2991870" cy="4648200"/>
          </a:xfrm>
          <a:prstGeom prst="rect">
            <a:avLst/>
          </a:prstGeom>
        </p:spPr>
      </p:pic>
      <p:pic>
        <p:nvPicPr>
          <p:cNvPr id="7" name="Picture 6">
            <a:extLst>
              <a:ext uri="{FF2B5EF4-FFF2-40B4-BE49-F238E27FC236}">
                <a16:creationId xmlns:a16="http://schemas.microsoft.com/office/drawing/2014/main" id="{BA114887-D798-81FA-BEC3-BBADA42371A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99223" y="1600198"/>
            <a:ext cx="2991870" cy="4648201"/>
          </a:xfrm>
          <a:prstGeom prst="rect">
            <a:avLst/>
          </a:prstGeom>
        </p:spPr>
      </p:pic>
      <p:sp>
        <p:nvSpPr>
          <p:cNvPr id="11" name="TextBox 10">
            <a:extLst>
              <a:ext uri="{FF2B5EF4-FFF2-40B4-BE49-F238E27FC236}">
                <a16:creationId xmlns:a16="http://schemas.microsoft.com/office/drawing/2014/main" id="{253047C3-5469-8EFF-8696-B762EC8B7F59}"/>
              </a:ext>
            </a:extLst>
          </p:cNvPr>
          <p:cNvSpPr txBox="1"/>
          <p:nvPr/>
        </p:nvSpPr>
        <p:spPr>
          <a:xfrm>
            <a:off x="762000" y="1219200"/>
            <a:ext cx="2991870"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FRONT VIEW</a:t>
            </a:r>
          </a:p>
        </p:txBody>
      </p:sp>
      <p:sp>
        <p:nvSpPr>
          <p:cNvPr id="12" name="TextBox 11">
            <a:extLst>
              <a:ext uri="{FF2B5EF4-FFF2-40B4-BE49-F238E27FC236}">
                <a16:creationId xmlns:a16="http://schemas.microsoft.com/office/drawing/2014/main" id="{5CCD5736-EC0A-2CF5-83FC-9D4AC87A93C6}"/>
              </a:ext>
            </a:extLst>
          </p:cNvPr>
          <p:cNvSpPr txBox="1"/>
          <p:nvPr/>
        </p:nvSpPr>
        <p:spPr>
          <a:xfrm>
            <a:off x="5756856" y="1219200"/>
            <a:ext cx="2991870"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SIDE VIEW</a:t>
            </a:r>
          </a:p>
        </p:txBody>
      </p:sp>
    </p:spTree>
    <p:extLst>
      <p:ext uri="{BB962C8B-B14F-4D97-AF65-F5344CB8AC3E}">
        <p14:creationId xmlns:p14="http://schemas.microsoft.com/office/powerpoint/2010/main" val="12134935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dirty="0"/>
              <a:t>10/05/2023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27</a:t>
            </a:fld>
            <a:endParaRPr lang="en-US"/>
          </a:p>
        </p:txBody>
      </p:sp>
      <p:pic>
        <p:nvPicPr>
          <p:cNvPr id="6" name="Picture 5" descr="ACT HEADER.003.jpg"/>
          <p:cNvPicPr>
            <a:picLocks noChangeAspect="1"/>
          </p:cNvPicPr>
          <p:nvPr/>
        </p:nvPicPr>
        <p:blipFill>
          <a:blip r:embed="rId2" cstate="print"/>
          <a:stretch>
            <a:fillRect/>
          </a:stretch>
        </p:blipFill>
        <p:spPr>
          <a:xfrm>
            <a:off x="0" y="0"/>
            <a:ext cx="9144000" cy="1219200"/>
          </a:xfrm>
          <a:prstGeom prst="rect">
            <a:avLst/>
          </a:prstGeom>
        </p:spPr>
      </p:pic>
      <p:pic>
        <p:nvPicPr>
          <p:cNvPr id="7" name="Picture 6">
            <a:extLst>
              <a:ext uri="{FF2B5EF4-FFF2-40B4-BE49-F238E27FC236}">
                <a16:creationId xmlns:a16="http://schemas.microsoft.com/office/drawing/2014/main" id="{8092400C-54E3-393C-9539-D0C25449F7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2209800"/>
            <a:ext cx="3163253" cy="4146551"/>
          </a:xfrm>
          <a:prstGeom prst="rect">
            <a:avLst/>
          </a:prstGeom>
        </p:spPr>
      </p:pic>
      <p:pic>
        <p:nvPicPr>
          <p:cNvPr id="11" name="Picture 10">
            <a:extLst>
              <a:ext uri="{FF2B5EF4-FFF2-40B4-BE49-F238E27FC236}">
                <a16:creationId xmlns:a16="http://schemas.microsoft.com/office/drawing/2014/main" id="{BD28D95A-B142-8E0A-257D-E8F46859B7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10200" y="2209799"/>
            <a:ext cx="3163253" cy="4146551"/>
          </a:xfrm>
          <a:prstGeom prst="rect">
            <a:avLst/>
          </a:prstGeom>
        </p:spPr>
      </p:pic>
      <p:sp>
        <p:nvSpPr>
          <p:cNvPr id="9" name="TextBox 8">
            <a:extLst>
              <a:ext uri="{FF2B5EF4-FFF2-40B4-BE49-F238E27FC236}">
                <a16:creationId xmlns:a16="http://schemas.microsoft.com/office/drawing/2014/main" id="{93262505-4091-1352-911E-1964101349E9}"/>
              </a:ext>
            </a:extLst>
          </p:cNvPr>
          <p:cNvSpPr txBox="1"/>
          <p:nvPr/>
        </p:nvSpPr>
        <p:spPr>
          <a:xfrm>
            <a:off x="542891" y="1840467"/>
            <a:ext cx="2991870"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REAR VIEW (CLOSED)</a:t>
            </a:r>
          </a:p>
        </p:txBody>
      </p:sp>
      <p:sp>
        <p:nvSpPr>
          <p:cNvPr id="12" name="TextBox 11">
            <a:extLst>
              <a:ext uri="{FF2B5EF4-FFF2-40B4-BE49-F238E27FC236}">
                <a16:creationId xmlns:a16="http://schemas.microsoft.com/office/drawing/2014/main" id="{4A866A29-5F65-FB9C-5414-1C3DF67E4202}"/>
              </a:ext>
            </a:extLst>
          </p:cNvPr>
          <p:cNvSpPr txBox="1"/>
          <p:nvPr/>
        </p:nvSpPr>
        <p:spPr>
          <a:xfrm>
            <a:off x="5495891" y="1840467"/>
            <a:ext cx="2991870"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REAR VIEW (OPENED)</a:t>
            </a:r>
          </a:p>
        </p:txBody>
      </p:sp>
    </p:spTree>
    <p:extLst>
      <p:ext uri="{BB962C8B-B14F-4D97-AF65-F5344CB8AC3E}">
        <p14:creationId xmlns:p14="http://schemas.microsoft.com/office/powerpoint/2010/main" val="13245672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ED0689-E37E-F00A-1789-A55373E11201}"/>
              </a:ext>
            </a:extLst>
          </p:cNvPr>
          <p:cNvSpPr>
            <a:spLocks noGrp="1"/>
          </p:cNvSpPr>
          <p:nvPr>
            <p:ph type="dt" sz="half" idx="10"/>
          </p:nvPr>
        </p:nvSpPr>
        <p:spPr/>
        <p:txBody>
          <a:bodyPr/>
          <a:lstStyle/>
          <a:p>
            <a:fld id="{C421FA7F-376E-402A-B2AE-37FB39D305E6}" type="datetime1">
              <a:rPr lang="en-US" smtClean="0"/>
              <a:pPr/>
              <a:t>5/22/2023</a:t>
            </a:fld>
            <a:endParaRPr lang="en-US"/>
          </a:p>
        </p:txBody>
      </p:sp>
      <p:sp>
        <p:nvSpPr>
          <p:cNvPr id="3" name="Slide Number Placeholder 2">
            <a:extLst>
              <a:ext uri="{FF2B5EF4-FFF2-40B4-BE49-F238E27FC236}">
                <a16:creationId xmlns:a16="http://schemas.microsoft.com/office/drawing/2014/main" id="{A7F9CC2C-0DF4-8A75-9068-C123A793C6AA}"/>
              </a:ext>
            </a:extLst>
          </p:cNvPr>
          <p:cNvSpPr>
            <a:spLocks noGrp="1"/>
          </p:cNvSpPr>
          <p:nvPr>
            <p:ph type="sldNum" sz="quarter" idx="12"/>
          </p:nvPr>
        </p:nvSpPr>
        <p:spPr/>
        <p:txBody>
          <a:bodyPr/>
          <a:lstStyle/>
          <a:p>
            <a:fld id="{B6F15528-21DE-4FAA-801E-634DDDAF4B2B}" type="slidenum">
              <a:rPr lang="en-US" smtClean="0"/>
              <a:pPr/>
              <a:t>28</a:t>
            </a:fld>
            <a:endParaRPr lang="en-US"/>
          </a:p>
        </p:txBody>
      </p:sp>
      <p:pic>
        <p:nvPicPr>
          <p:cNvPr id="4" name="Picture 3">
            <a:extLst>
              <a:ext uri="{FF2B5EF4-FFF2-40B4-BE49-F238E27FC236}">
                <a16:creationId xmlns:a16="http://schemas.microsoft.com/office/drawing/2014/main" id="{AF23EEA7-8025-0F19-92AE-8898269168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168" y="1524000"/>
            <a:ext cx="4279562" cy="4724399"/>
          </a:xfrm>
          <a:prstGeom prst="rect">
            <a:avLst/>
          </a:prstGeom>
        </p:spPr>
      </p:pic>
      <p:pic>
        <p:nvPicPr>
          <p:cNvPr id="6" name="Picture 5">
            <a:extLst>
              <a:ext uri="{FF2B5EF4-FFF2-40B4-BE49-F238E27FC236}">
                <a16:creationId xmlns:a16="http://schemas.microsoft.com/office/drawing/2014/main" id="{2A006ABA-7410-97E3-0F56-41BDA2ABB5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1152" y="236871"/>
            <a:ext cx="3235648" cy="6384256"/>
          </a:xfrm>
          <a:prstGeom prst="rect">
            <a:avLst/>
          </a:prstGeom>
        </p:spPr>
      </p:pic>
      <p:sp>
        <p:nvSpPr>
          <p:cNvPr id="8" name="TextBox 7">
            <a:extLst>
              <a:ext uri="{FF2B5EF4-FFF2-40B4-BE49-F238E27FC236}">
                <a16:creationId xmlns:a16="http://schemas.microsoft.com/office/drawing/2014/main" id="{0BB8EEA0-6F90-3C42-A21E-332C58F01499}"/>
              </a:ext>
            </a:extLst>
          </p:cNvPr>
          <p:cNvSpPr txBox="1"/>
          <p:nvPr/>
        </p:nvSpPr>
        <p:spPr>
          <a:xfrm>
            <a:off x="903014" y="1154668"/>
            <a:ext cx="2991870"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TOP VIEW</a:t>
            </a:r>
          </a:p>
        </p:txBody>
      </p:sp>
      <p:sp>
        <p:nvSpPr>
          <p:cNvPr id="9" name="Arrow: Right 8">
            <a:extLst>
              <a:ext uri="{FF2B5EF4-FFF2-40B4-BE49-F238E27FC236}">
                <a16:creationId xmlns:a16="http://schemas.microsoft.com/office/drawing/2014/main" id="{C0748298-23CA-0809-4A6F-3FBDD4CF71E4}"/>
              </a:ext>
            </a:extLst>
          </p:cNvPr>
          <p:cNvSpPr/>
          <p:nvPr/>
        </p:nvSpPr>
        <p:spPr>
          <a:xfrm>
            <a:off x="1793552" y="236871"/>
            <a:ext cx="3235648" cy="677529"/>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CONTROL PANEL</a:t>
            </a:r>
          </a:p>
        </p:txBody>
      </p:sp>
    </p:spTree>
    <p:extLst>
      <p:ext uri="{BB962C8B-B14F-4D97-AF65-F5344CB8AC3E}">
        <p14:creationId xmlns:p14="http://schemas.microsoft.com/office/powerpoint/2010/main" val="3947337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95400"/>
            <a:ext cx="7772400" cy="914400"/>
          </a:xfrm>
        </p:spPr>
        <p:txBody>
          <a:bodyPr>
            <a:normAutofit/>
          </a:bodyPr>
          <a:lstStyle/>
          <a:p>
            <a:r>
              <a:rPr lang="en-US" sz="2400" b="1" dirty="0">
                <a:latin typeface="Times New Roman" pitchFamily="18" charset="0"/>
                <a:cs typeface="Times New Roman" pitchFamily="18" charset="0"/>
              </a:rPr>
              <a:t>REFERENCES</a:t>
            </a:r>
            <a:br>
              <a:rPr lang="en-US" sz="2400" dirty="0">
                <a:latin typeface="Times New Roman" pitchFamily="18" charset="0"/>
                <a:cs typeface="Times New Roman" pitchFamily="18" charset="0"/>
              </a:rPr>
            </a:br>
            <a:endParaRPr lang="en-IN" sz="2400" dirty="0">
              <a:latin typeface="Times New Roman" pitchFamily="18" charset="0"/>
              <a:cs typeface="Times New Roman" pitchFamily="18" charset="0"/>
            </a:endParaRPr>
          </a:p>
        </p:txBody>
      </p:sp>
      <p:sp>
        <p:nvSpPr>
          <p:cNvPr id="3" name="Subtitle 2"/>
          <p:cNvSpPr>
            <a:spLocks noGrp="1"/>
          </p:cNvSpPr>
          <p:nvPr>
            <p:ph type="subTitle" idx="1"/>
          </p:nvPr>
        </p:nvSpPr>
        <p:spPr>
          <a:xfrm>
            <a:off x="228600" y="1760112"/>
            <a:ext cx="8458200" cy="4869287"/>
          </a:xfrm>
        </p:spPr>
        <p:txBody>
          <a:bodyPr>
            <a:normAutofit/>
          </a:bodyPr>
          <a:lstStyle/>
          <a:p>
            <a:pPr algn="just"/>
            <a:r>
              <a:rPr lang="en-IN" sz="1800" dirty="0">
                <a:solidFill>
                  <a:schemeClr val="tx1"/>
                </a:solidFill>
                <a:latin typeface="Times New Roman" pitchFamily="18" charset="0"/>
                <a:cs typeface="Times New Roman" pitchFamily="18" charset="0"/>
              </a:rPr>
              <a:t>[1] Abutaleb, Amal &amp; Alsabhani, Jory &amp; Alkinani, Sadeem &amp; Alkaydi, Shahad &amp; Alghamdi, Sara &amp; Bensenouci, Ahmed. (2020). Design and Implementation of a Nurse Robot. </a:t>
            </a:r>
          </a:p>
          <a:p>
            <a:pPr algn="just"/>
            <a:r>
              <a:rPr lang="en-IN" sz="1800" dirty="0">
                <a:solidFill>
                  <a:schemeClr val="tx1"/>
                </a:solidFill>
                <a:latin typeface="Times New Roman" pitchFamily="18" charset="0"/>
                <a:cs typeface="Times New Roman" pitchFamily="18" charset="0"/>
              </a:rPr>
              <a:t>[2] </a:t>
            </a:r>
            <a:r>
              <a:rPr lang="en-US" sz="1800" b="0" i="0" dirty="0">
                <a:solidFill>
                  <a:srgbClr val="232323"/>
                </a:solidFill>
                <a:effectLst/>
                <a:latin typeface="Times New Roman" panose="02020603050405020304" pitchFamily="18" charset="0"/>
                <a:cs typeface="Times New Roman" panose="02020603050405020304" pitchFamily="18" charset="0"/>
              </a:rPr>
              <a:t>Tanioka, T. , Osaka, K. , Locsin, R. , Yasuhara, Y. and Ito, H. (2017) Recommended Design and Direction of Development for Humanoid Nursing Robots Perspective from Nursing Researchers. </a:t>
            </a:r>
            <a:r>
              <a:rPr lang="en-US" sz="1800" b="0" i="1" dirty="0">
                <a:solidFill>
                  <a:srgbClr val="232323"/>
                </a:solidFill>
                <a:effectLst/>
                <a:latin typeface="Times New Roman" panose="02020603050405020304" pitchFamily="18" charset="0"/>
                <a:cs typeface="Times New Roman" panose="02020603050405020304" pitchFamily="18" charset="0"/>
              </a:rPr>
              <a:t>Intelligent Control and Automation</a:t>
            </a:r>
            <a:r>
              <a:rPr lang="en-US" sz="1800" b="0" i="0" dirty="0">
                <a:solidFill>
                  <a:srgbClr val="232323"/>
                </a:solidFill>
                <a:effectLst/>
                <a:latin typeface="Times New Roman" panose="02020603050405020304" pitchFamily="18" charset="0"/>
                <a:cs typeface="Times New Roman" panose="02020603050405020304" pitchFamily="18" charset="0"/>
              </a:rPr>
              <a:t>, </a:t>
            </a:r>
            <a:r>
              <a:rPr lang="en-US" sz="1800" b="1" i="0" dirty="0">
                <a:solidFill>
                  <a:srgbClr val="232323"/>
                </a:solidFill>
                <a:effectLst/>
                <a:latin typeface="Times New Roman" panose="02020603050405020304" pitchFamily="18" charset="0"/>
                <a:cs typeface="Times New Roman" panose="02020603050405020304" pitchFamily="18" charset="0"/>
              </a:rPr>
              <a:t>8</a:t>
            </a:r>
            <a:r>
              <a:rPr lang="en-US" sz="1800" b="0" i="0" dirty="0">
                <a:solidFill>
                  <a:srgbClr val="232323"/>
                </a:solidFill>
                <a:effectLst/>
                <a:latin typeface="Times New Roman" panose="02020603050405020304" pitchFamily="18" charset="0"/>
                <a:cs typeface="Times New Roman" panose="02020603050405020304" pitchFamily="18" charset="0"/>
              </a:rPr>
              <a:t>, 96-110.</a:t>
            </a:r>
            <a:endParaRPr lang="en-IN" sz="1800" dirty="0">
              <a:solidFill>
                <a:schemeClr val="tx1"/>
              </a:solidFill>
              <a:latin typeface="Times New Roman" pitchFamily="18" charset="0"/>
              <a:cs typeface="Times New Roman" pitchFamily="18" charset="0"/>
            </a:endParaRPr>
          </a:p>
          <a:p>
            <a:pPr algn="just"/>
            <a:r>
              <a:rPr lang="en-IN" sz="1800" dirty="0">
                <a:solidFill>
                  <a:schemeClr val="tx1"/>
                </a:solidFill>
                <a:latin typeface="Times New Roman" pitchFamily="18" charset="0"/>
                <a:cs typeface="Times New Roman" pitchFamily="18" charset="0"/>
              </a:rPr>
              <a:t>[3] </a:t>
            </a:r>
            <a:r>
              <a:rPr lang="en-US" sz="1800" dirty="0">
                <a:solidFill>
                  <a:schemeClr val="tx1"/>
                </a:solidFill>
                <a:latin typeface="Times New Roman" panose="02020603050405020304" pitchFamily="18" charset="0"/>
                <a:cs typeface="Times New Roman" panose="02020603050405020304" pitchFamily="18" charset="0"/>
              </a:rPr>
              <a:t>Nieto Agraz C, Pfingsthorn M, Gliesche P, Eichelberg M and Hein A (2022) A Survey of Robotic Systems for Nursing Care. Front. Robot. AI 9:832248.</a:t>
            </a:r>
            <a:endParaRPr lang="en-IN" sz="1800" dirty="0">
              <a:solidFill>
                <a:schemeClr val="tx1"/>
              </a:solidFill>
              <a:latin typeface="Times New Roman" pitchFamily="18" charset="0"/>
              <a:cs typeface="Times New Roman" pitchFamily="18" charset="0"/>
            </a:endParaRPr>
          </a:p>
          <a:p>
            <a:pPr algn="just"/>
            <a:r>
              <a:rPr lang="en-IN" sz="1800" dirty="0">
                <a:solidFill>
                  <a:schemeClr val="tx1"/>
                </a:solidFill>
                <a:latin typeface="Times New Roman" pitchFamily="18" charset="0"/>
                <a:cs typeface="Times New Roman" pitchFamily="18" charset="0"/>
              </a:rPr>
              <a:t>[4] </a:t>
            </a:r>
            <a:r>
              <a:rPr lang="en-US" sz="1800" dirty="0">
                <a:solidFill>
                  <a:schemeClr val="tx1"/>
                </a:solidFill>
                <a:latin typeface="Times New Roman" panose="02020603050405020304" pitchFamily="18" charset="0"/>
                <a:cs typeface="Times New Roman" panose="02020603050405020304" pitchFamily="18" charset="0"/>
              </a:rPr>
              <a:t>Christoforou EG, Avgousti S, Ramdani N, Novales C and Panayides AS (2020) The Upcoming Role for Nursing and Assistive Robotics: Opportunities and Challenges Ahead. Front. Digit. Health 2:585656. doi: 10.3389/fdgth.2020.585656</a:t>
            </a:r>
          </a:p>
          <a:p>
            <a:pPr algn="just"/>
            <a:r>
              <a:rPr lang="en-US" sz="1800" dirty="0">
                <a:solidFill>
                  <a:schemeClr val="tx1"/>
                </a:solidFill>
                <a:latin typeface="Times New Roman" panose="02020603050405020304" pitchFamily="18" charset="0"/>
                <a:cs typeface="Times New Roman" panose="02020603050405020304" pitchFamily="18" charset="0"/>
              </a:rPr>
              <a:t>[5] Servaty R, Kersten A, Brukamp K, et al. Implementation of robotic devices in nursing care. Barriers and facilitators: an integrative review. BMJ Open 2020;10:e038650. doi:10.1136/ bmjopen-2020-038650</a:t>
            </a:r>
          </a:p>
          <a:p>
            <a:pPr algn="just"/>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[6] </a:t>
            </a:r>
            <a:r>
              <a:rPr lang="en-US" sz="1800" dirty="0" err="1">
                <a:solidFill>
                  <a:srgbClr val="222222"/>
                </a:solidFill>
                <a:effectLst/>
                <a:latin typeface="Times New Roman" panose="02020603050405020304" pitchFamily="18" charset="0"/>
                <a:ea typeface="Calibri" panose="020F0502020204030204" pitchFamily="34" charset="0"/>
              </a:rPr>
              <a:t>Servaty</a:t>
            </a:r>
            <a:r>
              <a:rPr lang="en-US" sz="1800" dirty="0">
                <a:solidFill>
                  <a:srgbClr val="222222"/>
                </a:solidFill>
                <a:effectLst/>
                <a:latin typeface="Times New Roman" panose="02020603050405020304" pitchFamily="18" charset="0"/>
                <a:ea typeface="Calibri" panose="020F0502020204030204" pitchFamily="34" charset="0"/>
              </a:rPr>
              <a:t>, Ricarda, et al. "Implementation of robotic devices in nursing care. Barriers and facilitators: an integrative review." </a:t>
            </a:r>
            <a:r>
              <a:rPr lang="en-US" sz="1800" i="1" dirty="0">
                <a:solidFill>
                  <a:srgbClr val="222222"/>
                </a:solidFill>
                <a:effectLst/>
                <a:latin typeface="Times New Roman" panose="02020603050405020304" pitchFamily="18" charset="0"/>
                <a:ea typeface="Calibri" panose="020F0502020204030204" pitchFamily="34" charset="0"/>
              </a:rPr>
              <a:t>BMJ open</a:t>
            </a:r>
            <a:r>
              <a:rPr lang="en-US" sz="1800" dirty="0">
                <a:solidFill>
                  <a:srgbClr val="222222"/>
                </a:solidFill>
                <a:effectLst/>
                <a:latin typeface="Times New Roman" panose="02020603050405020304" pitchFamily="18" charset="0"/>
                <a:ea typeface="Calibri" panose="020F0502020204030204" pitchFamily="34" charset="0"/>
              </a:rPr>
              <a:t> 10.9 (2020): e038650.</a:t>
            </a:r>
            <a:endParaRPr lang="en-US" sz="1800" dirty="0">
              <a:solidFill>
                <a:schemeClr val="tx1"/>
              </a:solidFill>
              <a:latin typeface="Times New Roman" panose="02020603050405020304" pitchFamily="18" charset="0"/>
              <a:cs typeface="Times New Roman" panose="02020603050405020304" pitchFamily="18" charset="0"/>
            </a:endParaRPr>
          </a:p>
          <a:p>
            <a:pPr algn="just"/>
            <a:endParaRPr lang="en-IN" sz="1800" dirty="0">
              <a:solidFill>
                <a:schemeClr val="tx1"/>
              </a:solidFill>
              <a:latin typeface="Times New Roman" panose="02020603050405020304" pitchFamily="18" charset="0"/>
              <a:cs typeface="Times New Roman" pitchFamily="18" charset="0"/>
            </a:endParaRPr>
          </a:p>
        </p:txBody>
      </p:sp>
      <p:sp>
        <p:nvSpPr>
          <p:cNvPr id="4" name="Date Placeholder 3"/>
          <p:cNvSpPr>
            <a:spLocks noGrp="1"/>
          </p:cNvSpPr>
          <p:nvPr>
            <p:ph type="dt" sz="half" idx="10"/>
          </p:nvPr>
        </p:nvSpPr>
        <p:spPr/>
        <p:txBody>
          <a:bodyPr/>
          <a:lstStyle/>
          <a:p>
            <a:r>
              <a:rPr lang="en-US" dirty="0"/>
              <a:t>10/05/2023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29</a:t>
            </a:fld>
            <a:endParaRPr lang="en-US"/>
          </a:p>
        </p:txBody>
      </p:sp>
      <p:pic>
        <p:nvPicPr>
          <p:cNvPr id="6" name="Picture 5" descr="ACT HEADER.003.jpg"/>
          <p:cNvPicPr>
            <a:picLocks noChangeAspect="1"/>
          </p:cNvPicPr>
          <p:nvPr/>
        </p:nvPicPr>
        <p:blipFill>
          <a:blip r:embed="rId2" cstate="print"/>
          <a:stretch>
            <a:fillRect/>
          </a:stretch>
        </p:blipFill>
        <p:spPr>
          <a:xfrm>
            <a:off x="0" y="0"/>
            <a:ext cx="9144000" cy="12192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14400"/>
            <a:ext cx="7772400" cy="1470025"/>
          </a:xfrm>
        </p:spPr>
        <p:txBody>
          <a:bodyPr>
            <a:normAutofit/>
          </a:bodyPr>
          <a:lstStyle/>
          <a:p>
            <a:r>
              <a:rPr lang="en-US" sz="2400" b="1" dirty="0">
                <a:latin typeface="Times New Roman" pitchFamily="18" charset="0"/>
                <a:cs typeface="Times New Roman" pitchFamily="18" charset="0"/>
              </a:rPr>
              <a:t>INTRODUCTION</a:t>
            </a:r>
            <a:endParaRPr lang="en-IN" sz="2400" dirty="0">
              <a:latin typeface="Times New Roman" pitchFamily="18" charset="0"/>
              <a:cs typeface="Times New Roman" pitchFamily="18" charset="0"/>
            </a:endParaRPr>
          </a:p>
        </p:txBody>
      </p:sp>
      <p:sp>
        <p:nvSpPr>
          <p:cNvPr id="3" name="Subtitle 2"/>
          <p:cNvSpPr>
            <a:spLocks noGrp="1"/>
          </p:cNvSpPr>
          <p:nvPr>
            <p:ph type="subTitle" idx="1"/>
          </p:nvPr>
        </p:nvSpPr>
        <p:spPr>
          <a:xfrm>
            <a:off x="685800" y="2590799"/>
            <a:ext cx="7772400" cy="3765551"/>
          </a:xfrm>
        </p:spPr>
        <p:txBody>
          <a:bodyPr>
            <a:normAutofit/>
          </a:bodyPr>
          <a:lstStyle/>
          <a:p>
            <a:pPr algn="just">
              <a:lnSpc>
                <a:spcPct val="150000"/>
              </a:lnSpc>
            </a:pPr>
            <a:r>
              <a:rPr lang="en-IN" sz="1800" dirty="0">
                <a:solidFill>
                  <a:schemeClr val="tx1"/>
                </a:solidFill>
                <a:latin typeface="Times New Roman" pitchFamily="18" charset="0"/>
                <a:cs typeface="Times New Roman" pitchFamily="18" charset="0"/>
              </a:rPr>
              <a:t>The current global economic situation with respect to working population in the Nursing and Care taking sector is dipping in involvement ratio. Whereas in other hand human population in total is increasing manifold. Demand for workers in the nursing sector and very low supply has given rise to technological advancement and possibilities for building Nursing Robots. </a:t>
            </a:r>
          </a:p>
        </p:txBody>
      </p:sp>
      <p:sp>
        <p:nvSpPr>
          <p:cNvPr id="4" name="Date Placeholder 3"/>
          <p:cNvSpPr>
            <a:spLocks noGrp="1"/>
          </p:cNvSpPr>
          <p:nvPr>
            <p:ph type="dt" sz="half" idx="10"/>
          </p:nvPr>
        </p:nvSpPr>
        <p:spPr/>
        <p:txBody>
          <a:bodyPr/>
          <a:lstStyle/>
          <a:p>
            <a:r>
              <a:rPr lang="en-US" dirty="0"/>
              <a:t>10/05/2023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3</a:t>
            </a:fld>
            <a:endParaRPr lang="en-US"/>
          </a:p>
        </p:txBody>
      </p:sp>
      <p:pic>
        <p:nvPicPr>
          <p:cNvPr id="6" name="Picture 5" descr="ACT HEADER.003.jpg"/>
          <p:cNvPicPr>
            <a:picLocks noChangeAspect="1"/>
          </p:cNvPicPr>
          <p:nvPr/>
        </p:nvPicPr>
        <p:blipFill>
          <a:blip r:embed="rId2" cstate="print"/>
          <a:stretch>
            <a:fillRect/>
          </a:stretch>
        </p:blipFill>
        <p:spPr>
          <a:xfrm>
            <a:off x="0" y="0"/>
            <a:ext cx="9144000" cy="12192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dirty="0"/>
              <a:t>10/05/2023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30</a:t>
            </a:fld>
            <a:endParaRPr lang="en-US"/>
          </a:p>
        </p:txBody>
      </p:sp>
      <p:pic>
        <p:nvPicPr>
          <p:cNvPr id="6" name="Picture 5" descr="ACT HEADER.003.jpg"/>
          <p:cNvPicPr>
            <a:picLocks noChangeAspect="1"/>
          </p:cNvPicPr>
          <p:nvPr/>
        </p:nvPicPr>
        <p:blipFill>
          <a:blip r:embed="rId2" cstate="print"/>
          <a:stretch>
            <a:fillRect/>
          </a:stretch>
        </p:blipFill>
        <p:spPr>
          <a:xfrm>
            <a:off x="0" y="0"/>
            <a:ext cx="9144000" cy="1219200"/>
          </a:xfrm>
          <a:prstGeom prst="rect">
            <a:avLst/>
          </a:prstGeom>
        </p:spPr>
      </p:pic>
      <p:sp>
        <p:nvSpPr>
          <p:cNvPr id="7" name="Title 6"/>
          <p:cNvSpPr>
            <a:spLocks noGrp="1"/>
          </p:cNvSpPr>
          <p:nvPr>
            <p:ph type="ctrTitle"/>
          </p:nvPr>
        </p:nvSpPr>
        <p:spPr/>
        <p:txBody>
          <a:bodyPr>
            <a:normAutofit/>
          </a:bodyPr>
          <a:lstStyle/>
          <a:p>
            <a:r>
              <a:rPr lang="en-US" sz="2400" b="1" dirty="0">
                <a:latin typeface="Times New Roman" pitchFamily="18" charset="0"/>
                <a:cs typeface="Times New Roman" pitchFamily="18" charset="0"/>
              </a:rPr>
              <a:t>Thank you……</a:t>
            </a:r>
            <a:endParaRPr lang="en-IN" sz="2400" b="1" dirty="0">
              <a:latin typeface="Times New Roman" pitchFamily="18" charset="0"/>
              <a:cs typeface="Times New Roman"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F291B-1A85-F21E-849E-FB6975CD4E7C}"/>
              </a:ext>
            </a:extLst>
          </p:cNvPr>
          <p:cNvSpPr>
            <a:spLocks noGrp="1"/>
          </p:cNvSpPr>
          <p:nvPr>
            <p:ph type="title"/>
          </p:nvPr>
        </p:nvSpPr>
        <p:spPr>
          <a:xfrm>
            <a:off x="457200" y="990600"/>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LITERATURE REVIEW </a:t>
            </a:r>
          </a:p>
        </p:txBody>
      </p:sp>
      <p:sp>
        <p:nvSpPr>
          <p:cNvPr id="3" name="Date Placeholder 2">
            <a:extLst>
              <a:ext uri="{FF2B5EF4-FFF2-40B4-BE49-F238E27FC236}">
                <a16:creationId xmlns:a16="http://schemas.microsoft.com/office/drawing/2014/main" id="{341E8E66-892E-D84D-9CE3-CC071E6C0B3D}"/>
              </a:ext>
            </a:extLst>
          </p:cNvPr>
          <p:cNvSpPr>
            <a:spLocks noGrp="1"/>
          </p:cNvSpPr>
          <p:nvPr>
            <p:ph type="dt" sz="half" idx="10"/>
          </p:nvPr>
        </p:nvSpPr>
        <p:spPr/>
        <p:txBody>
          <a:bodyPr/>
          <a:lstStyle/>
          <a:p>
            <a:fld id="{388BAEFC-95BE-4FE8-A7D1-CBD89C6C6F06}" type="datetime1">
              <a:rPr lang="en-US" smtClean="0"/>
              <a:pPr/>
              <a:t>5/22/2023</a:t>
            </a:fld>
            <a:endParaRPr lang="en-US"/>
          </a:p>
        </p:txBody>
      </p:sp>
      <p:sp>
        <p:nvSpPr>
          <p:cNvPr id="4" name="Slide Number Placeholder 3">
            <a:extLst>
              <a:ext uri="{FF2B5EF4-FFF2-40B4-BE49-F238E27FC236}">
                <a16:creationId xmlns:a16="http://schemas.microsoft.com/office/drawing/2014/main" id="{7BF6B2E2-F19C-1443-01CA-DBF4FABBDC30}"/>
              </a:ext>
            </a:extLst>
          </p:cNvPr>
          <p:cNvSpPr>
            <a:spLocks noGrp="1"/>
          </p:cNvSpPr>
          <p:nvPr>
            <p:ph type="sldNum" sz="quarter" idx="12"/>
          </p:nvPr>
        </p:nvSpPr>
        <p:spPr/>
        <p:txBody>
          <a:bodyPr/>
          <a:lstStyle/>
          <a:p>
            <a:fld id="{B6F15528-21DE-4FAA-801E-634DDDAF4B2B}" type="slidenum">
              <a:rPr lang="en-US" smtClean="0"/>
              <a:pPr/>
              <a:t>4</a:t>
            </a:fld>
            <a:endParaRPr lang="en-US"/>
          </a:p>
        </p:txBody>
      </p:sp>
      <p:pic>
        <p:nvPicPr>
          <p:cNvPr id="5" name="Picture 4" descr="ACT HEADER.003.jpg">
            <a:extLst>
              <a:ext uri="{FF2B5EF4-FFF2-40B4-BE49-F238E27FC236}">
                <a16:creationId xmlns:a16="http://schemas.microsoft.com/office/drawing/2014/main" id="{6416F2C0-1178-72CC-3BC1-8F136DAA0D79}"/>
              </a:ext>
            </a:extLst>
          </p:cNvPr>
          <p:cNvPicPr>
            <a:picLocks noChangeAspect="1"/>
          </p:cNvPicPr>
          <p:nvPr/>
        </p:nvPicPr>
        <p:blipFill>
          <a:blip r:embed="rId2" cstate="print"/>
          <a:stretch>
            <a:fillRect/>
          </a:stretch>
        </p:blipFill>
        <p:spPr>
          <a:xfrm>
            <a:off x="0" y="0"/>
            <a:ext cx="9144000" cy="1219200"/>
          </a:xfrm>
          <a:prstGeom prst="rect">
            <a:avLst/>
          </a:prstGeom>
        </p:spPr>
      </p:pic>
      <p:graphicFrame>
        <p:nvGraphicFramePr>
          <p:cNvPr id="6" name="Table 6">
            <a:extLst>
              <a:ext uri="{FF2B5EF4-FFF2-40B4-BE49-F238E27FC236}">
                <a16:creationId xmlns:a16="http://schemas.microsoft.com/office/drawing/2014/main" id="{DF9AD18C-DBB3-1911-B294-556A2B5A2879}"/>
              </a:ext>
            </a:extLst>
          </p:cNvPr>
          <p:cNvGraphicFramePr>
            <a:graphicFrameLocks noGrp="1"/>
          </p:cNvGraphicFramePr>
          <p:nvPr>
            <p:extLst>
              <p:ext uri="{D42A27DB-BD31-4B8C-83A1-F6EECF244321}">
                <p14:modId xmlns:p14="http://schemas.microsoft.com/office/powerpoint/2010/main" val="1698933299"/>
              </p:ext>
            </p:extLst>
          </p:nvPr>
        </p:nvGraphicFramePr>
        <p:xfrm>
          <a:off x="0" y="1828801"/>
          <a:ext cx="9144001" cy="3911763"/>
        </p:xfrm>
        <a:graphic>
          <a:graphicData uri="http://schemas.openxmlformats.org/drawingml/2006/table">
            <a:tbl>
              <a:tblPr firstRow="1">
                <a:tableStyleId>{5940675A-B579-460E-94D1-54222C63F5DA}</a:tableStyleId>
              </a:tblPr>
              <a:tblGrid>
                <a:gridCol w="773815">
                  <a:extLst>
                    <a:ext uri="{9D8B030D-6E8A-4147-A177-3AD203B41FA5}">
                      <a16:colId xmlns:a16="http://schemas.microsoft.com/office/drawing/2014/main" val="709648285"/>
                    </a:ext>
                  </a:extLst>
                </a:gridCol>
                <a:gridCol w="2121785">
                  <a:extLst>
                    <a:ext uri="{9D8B030D-6E8A-4147-A177-3AD203B41FA5}">
                      <a16:colId xmlns:a16="http://schemas.microsoft.com/office/drawing/2014/main" val="1465046082"/>
                    </a:ext>
                  </a:extLst>
                </a:gridCol>
                <a:gridCol w="1828800">
                  <a:extLst>
                    <a:ext uri="{9D8B030D-6E8A-4147-A177-3AD203B41FA5}">
                      <a16:colId xmlns:a16="http://schemas.microsoft.com/office/drawing/2014/main" val="3438235348"/>
                    </a:ext>
                  </a:extLst>
                </a:gridCol>
                <a:gridCol w="1371600">
                  <a:extLst>
                    <a:ext uri="{9D8B030D-6E8A-4147-A177-3AD203B41FA5}">
                      <a16:colId xmlns:a16="http://schemas.microsoft.com/office/drawing/2014/main" val="3794410189"/>
                    </a:ext>
                  </a:extLst>
                </a:gridCol>
                <a:gridCol w="3048001">
                  <a:extLst>
                    <a:ext uri="{9D8B030D-6E8A-4147-A177-3AD203B41FA5}">
                      <a16:colId xmlns:a16="http://schemas.microsoft.com/office/drawing/2014/main" val="84109073"/>
                    </a:ext>
                  </a:extLst>
                </a:gridCol>
              </a:tblGrid>
              <a:tr h="612682">
                <a:tc>
                  <a:txBody>
                    <a:bodyPr/>
                    <a:lstStyle/>
                    <a:p>
                      <a:pPr algn="ctr"/>
                      <a:r>
                        <a:rPr lang="en-US" b="1" dirty="0">
                          <a:latin typeface="Times New Roman" panose="02020603050405020304" pitchFamily="18" charset="0"/>
                          <a:cs typeface="Times New Roman" panose="02020603050405020304" pitchFamily="18" charset="0"/>
                        </a:rPr>
                        <a:t>S.NO</a:t>
                      </a:r>
                    </a:p>
                  </a:txBody>
                  <a:tcPr/>
                </a:tc>
                <a:tc>
                  <a:txBody>
                    <a:bodyPr/>
                    <a:lstStyle/>
                    <a:p>
                      <a:pPr algn="ctr"/>
                      <a:r>
                        <a:rPr lang="en-US" b="1" dirty="0">
                          <a:latin typeface="Times New Roman" panose="02020603050405020304" pitchFamily="18" charset="0"/>
                          <a:cs typeface="Times New Roman" panose="02020603050405020304" pitchFamily="18" charset="0"/>
                        </a:rPr>
                        <a:t>AUTHOR NAME </a:t>
                      </a:r>
                    </a:p>
                  </a:txBody>
                  <a:tcPr/>
                </a:tc>
                <a:tc>
                  <a:txBody>
                    <a:bodyPr/>
                    <a:lstStyle/>
                    <a:p>
                      <a:pPr algn="ctr"/>
                      <a:r>
                        <a:rPr lang="en-US" b="1" dirty="0">
                          <a:latin typeface="Times New Roman" panose="02020603050405020304" pitchFamily="18" charset="0"/>
                          <a:cs typeface="Times New Roman" panose="02020603050405020304" pitchFamily="18" charset="0"/>
                        </a:rPr>
                        <a:t>YEAR OF PUBLICATION</a:t>
                      </a:r>
                    </a:p>
                  </a:txBody>
                  <a:tcPr/>
                </a:tc>
                <a:tc>
                  <a:txBody>
                    <a:bodyPr/>
                    <a:lstStyle/>
                    <a:p>
                      <a:pPr algn="ctr"/>
                      <a:r>
                        <a:rPr lang="en-US" b="1" dirty="0">
                          <a:latin typeface="Times New Roman" panose="02020603050405020304" pitchFamily="18" charset="0"/>
                          <a:cs typeface="Times New Roman" panose="02020603050405020304" pitchFamily="18" charset="0"/>
                        </a:rPr>
                        <a:t>JOURNAL NAME </a:t>
                      </a:r>
                    </a:p>
                  </a:txBody>
                  <a:tcPr/>
                </a:tc>
                <a:tc>
                  <a:txBody>
                    <a:bodyPr/>
                    <a:lstStyle/>
                    <a:p>
                      <a:pPr algn="ctr"/>
                      <a:r>
                        <a:rPr lang="en-US" b="1" dirty="0">
                          <a:latin typeface="Times New Roman" panose="02020603050405020304" pitchFamily="18" charset="0"/>
                          <a:cs typeface="Times New Roman" panose="02020603050405020304" pitchFamily="18" charset="0"/>
                        </a:rPr>
                        <a:t>INFERENCE </a:t>
                      </a:r>
                    </a:p>
                  </a:txBody>
                  <a:tcPr/>
                </a:tc>
                <a:extLst>
                  <a:ext uri="{0D108BD9-81ED-4DB2-BD59-A6C34878D82A}">
                    <a16:rowId xmlns:a16="http://schemas.microsoft.com/office/drawing/2014/main" val="4068595222"/>
                  </a:ext>
                </a:extLst>
              </a:tr>
              <a:tr h="1662994">
                <a:tc>
                  <a:txBody>
                    <a:bodyPr/>
                    <a:lstStyle/>
                    <a:p>
                      <a:pPr algn="ctr"/>
                      <a:r>
                        <a:rPr lang="en-US" dirty="0">
                          <a:latin typeface="Times New Roman" panose="02020603050405020304" pitchFamily="18" charset="0"/>
                          <a:cs typeface="Times New Roman" panose="02020603050405020304" pitchFamily="18" charset="0"/>
                        </a:rPr>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Amal </a:t>
                      </a:r>
                      <a:r>
                        <a:rPr lang="en-US" dirty="0" err="1">
                          <a:latin typeface="Times New Roman" panose="02020603050405020304" pitchFamily="18" charset="0"/>
                          <a:cs typeface="Times New Roman" panose="02020603050405020304" pitchFamily="18" charset="0"/>
                        </a:rPr>
                        <a:t>Abutaleb</a:t>
                      </a:r>
                      <a:r>
                        <a:rPr lang="en-US" dirty="0">
                          <a:latin typeface="Times New Roman" panose="02020603050405020304" pitchFamily="18" charset="0"/>
                          <a:cs typeface="Times New Roman" panose="02020603050405020304" pitchFamily="18" charset="0"/>
                        </a:rPr>
                        <a:t>, Jory </a:t>
                      </a:r>
                      <a:r>
                        <a:rPr lang="en-US" dirty="0" err="1">
                          <a:latin typeface="Times New Roman" panose="02020603050405020304" pitchFamily="18" charset="0"/>
                          <a:cs typeface="Times New Roman" panose="02020603050405020304" pitchFamily="18" charset="0"/>
                        </a:rPr>
                        <a:t>Alsabhani</a:t>
                      </a:r>
                      <a:r>
                        <a:rPr lang="en-US" dirty="0">
                          <a:latin typeface="Times New Roman" panose="02020603050405020304" pitchFamily="18" charset="0"/>
                          <a:cs typeface="Times New Roman" panose="02020603050405020304" pitchFamily="18" charset="0"/>
                        </a:rPr>
                        <a:t>, Sadeem </a:t>
                      </a:r>
                      <a:r>
                        <a:rPr lang="en-US" dirty="0" err="1">
                          <a:latin typeface="Times New Roman" panose="02020603050405020304" pitchFamily="18" charset="0"/>
                          <a:cs typeface="Times New Roman" panose="02020603050405020304" pitchFamily="18" charset="0"/>
                        </a:rPr>
                        <a:t>Alkinani</a:t>
                      </a:r>
                      <a:r>
                        <a:rPr lang="en-US" dirty="0">
                          <a:latin typeface="Times New Roman" panose="02020603050405020304" pitchFamily="18" charset="0"/>
                          <a:cs typeface="Times New Roman" panose="02020603050405020304" pitchFamily="18" charset="0"/>
                        </a:rPr>
                        <a:t>, Shahad </a:t>
                      </a:r>
                      <a:r>
                        <a:rPr lang="en-US" dirty="0" err="1">
                          <a:latin typeface="Times New Roman" panose="02020603050405020304" pitchFamily="18" charset="0"/>
                          <a:cs typeface="Times New Roman" panose="02020603050405020304" pitchFamily="18" charset="0"/>
                        </a:rPr>
                        <a:t>Alkaydi</a:t>
                      </a:r>
                      <a:r>
                        <a:rPr lang="en-US" dirty="0">
                          <a:latin typeface="Times New Roman" panose="02020603050405020304" pitchFamily="18" charset="0"/>
                          <a:cs typeface="Times New Roman" panose="02020603050405020304" pitchFamily="18" charset="0"/>
                        </a:rPr>
                        <a:t>, Sara Alghamdi, Ahmed </a:t>
                      </a:r>
                      <a:r>
                        <a:rPr lang="en-US" dirty="0" err="1">
                          <a:latin typeface="Times New Roman" panose="02020603050405020304" pitchFamily="18" charset="0"/>
                          <a:cs typeface="Times New Roman" panose="02020603050405020304" pitchFamily="18" charset="0"/>
                        </a:rPr>
                        <a:t>Bensenouci</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2020</a:t>
                      </a:r>
                    </a:p>
                  </a:txBody>
                  <a:tcPr/>
                </a:tc>
                <a:tc>
                  <a:txBody>
                    <a:bodyPr/>
                    <a:lstStyle/>
                    <a:p>
                      <a:pPr algn="ctr"/>
                      <a:r>
                        <a:rPr lang="en-US" dirty="0">
                          <a:latin typeface="Times New Roman" panose="02020603050405020304" pitchFamily="18" charset="0"/>
                          <a:cs typeface="Times New Roman" panose="02020603050405020304" pitchFamily="18" charset="0"/>
                        </a:rPr>
                        <a:t>IEOM Society International</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Basic Design and components used.</a:t>
                      </a:r>
                    </a:p>
                  </a:txBody>
                  <a:tcPr/>
                </a:tc>
                <a:extLst>
                  <a:ext uri="{0D108BD9-81ED-4DB2-BD59-A6C34878D82A}">
                    <a16:rowId xmlns:a16="http://schemas.microsoft.com/office/drawing/2014/main" val="3181909613"/>
                  </a:ext>
                </a:extLst>
              </a:tr>
              <a:tr h="1534323">
                <a:tc>
                  <a:txBody>
                    <a:bodyPr/>
                    <a:lstStyle/>
                    <a:p>
                      <a:pPr algn="ctr"/>
                      <a:r>
                        <a:rPr lang="en-IN" dirty="0">
                          <a:solidFill>
                            <a:sysClr val="windowText" lastClr="000000"/>
                          </a:solidFill>
                          <a:latin typeface="Times New Roman" panose="02020603050405020304" pitchFamily="18" charset="0"/>
                          <a:cs typeface="Times New Roman" panose="02020603050405020304" pitchFamily="18" charset="0"/>
                        </a:rPr>
                        <a:t> 2.</a:t>
                      </a:r>
                    </a:p>
                  </a:txBody>
                  <a:tcPr/>
                </a:tc>
                <a:tc>
                  <a:txBody>
                    <a:bodyPr/>
                    <a:lstStyle/>
                    <a:p>
                      <a:r>
                        <a:rPr lang="en-US" dirty="0">
                          <a:latin typeface="Times New Roman" panose="02020603050405020304" pitchFamily="18" charset="0"/>
                          <a:cs typeface="Times New Roman" panose="02020603050405020304" pitchFamily="18" charset="0"/>
                        </a:rPr>
                        <a:t>Tetsuya Tanioka, Kyoko Osaka, Rozzano Locsin, Yuko Yasuhara, Hirokazu Ito</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2017</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Scientific Research Publishing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Development of Nursing Robot along with it’s impact on Human interaction.</a:t>
                      </a:r>
                    </a:p>
                  </a:txBody>
                  <a:tcPr/>
                </a:tc>
                <a:extLst>
                  <a:ext uri="{0D108BD9-81ED-4DB2-BD59-A6C34878D82A}">
                    <a16:rowId xmlns:a16="http://schemas.microsoft.com/office/drawing/2014/main" val="2112546373"/>
                  </a:ext>
                </a:extLst>
              </a:tr>
            </a:tbl>
          </a:graphicData>
        </a:graphic>
      </p:graphicFrame>
    </p:spTree>
    <p:extLst>
      <p:ext uri="{BB962C8B-B14F-4D97-AF65-F5344CB8AC3E}">
        <p14:creationId xmlns:p14="http://schemas.microsoft.com/office/powerpoint/2010/main" val="3745902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B614CC-0876-B8C9-269B-B0E7CB6E765D}"/>
              </a:ext>
            </a:extLst>
          </p:cNvPr>
          <p:cNvSpPr>
            <a:spLocks noGrp="1"/>
          </p:cNvSpPr>
          <p:nvPr>
            <p:ph type="dt" sz="half" idx="10"/>
          </p:nvPr>
        </p:nvSpPr>
        <p:spPr/>
        <p:txBody>
          <a:bodyPr/>
          <a:lstStyle/>
          <a:p>
            <a:fld id="{C421FA7F-376E-402A-B2AE-37FB39D305E6}" type="datetime1">
              <a:rPr lang="en-US" smtClean="0"/>
              <a:pPr/>
              <a:t>5/22/2023</a:t>
            </a:fld>
            <a:endParaRPr lang="en-US"/>
          </a:p>
        </p:txBody>
      </p:sp>
      <p:sp>
        <p:nvSpPr>
          <p:cNvPr id="3" name="Slide Number Placeholder 2">
            <a:extLst>
              <a:ext uri="{FF2B5EF4-FFF2-40B4-BE49-F238E27FC236}">
                <a16:creationId xmlns:a16="http://schemas.microsoft.com/office/drawing/2014/main" id="{020BED51-1113-11A8-CB30-08198FAC03F2}"/>
              </a:ext>
            </a:extLst>
          </p:cNvPr>
          <p:cNvSpPr>
            <a:spLocks noGrp="1"/>
          </p:cNvSpPr>
          <p:nvPr>
            <p:ph type="sldNum" sz="quarter" idx="12"/>
          </p:nvPr>
        </p:nvSpPr>
        <p:spPr/>
        <p:txBody>
          <a:bodyPr/>
          <a:lstStyle/>
          <a:p>
            <a:fld id="{B6F15528-21DE-4FAA-801E-634DDDAF4B2B}" type="slidenum">
              <a:rPr lang="en-US" smtClean="0"/>
              <a:pPr/>
              <a:t>5</a:t>
            </a:fld>
            <a:endParaRPr lang="en-US"/>
          </a:p>
        </p:txBody>
      </p:sp>
      <p:pic>
        <p:nvPicPr>
          <p:cNvPr id="4" name="Picture 3" descr="ACT HEADER.003.jpg">
            <a:extLst>
              <a:ext uri="{FF2B5EF4-FFF2-40B4-BE49-F238E27FC236}">
                <a16:creationId xmlns:a16="http://schemas.microsoft.com/office/drawing/2014/main" id="{48AB8479-4C2C-6666-5A8A-E53946B4A7EB}"/>
              </a:ext>
            </a:extLst>
          </p:cNvPr>
          <p:cNvPicPr>
            <a:picLocks noChangeAspect="1"/>
          </p:cNvPicPr>
          <p:nvPr/>
        </p:nvPicPr>
        <p:blipFill>
          <a:blip r:embed="rId2" cstate="print"/>
          <a:stretch>
            <a:fillRect/>
          </a:stretch>
        </p:blipFill>
        <p:spPr>
          <a:xfrm>
            <a:off x="0" y="0"/>
            <a:ext cx="9144000" cy="1219200"/>
          </a:xfrm>
          <a:prstGeom prst="rect">
            <a:avLst/>
          </a:prstGeom>
        </p:spPr>
      </p:pic>
      <p:graphicFrame>
        <p:nvGraphicFramePr>
          <p:cNvPr id="5" name="Table 5">
            <a:extLst>
              <a:ext uri="{FF2B5EF4-FFF2-40B4-BE49-F238E27FC236}">
                <a16:creationId xmlns:a16="http://schemas.microsoft.com/office/drawing/2014/main" id="{864493A3-6BFA-AF37-5D18-B78BF4D6440E}"/>
              </a:ext>
            </a:extLst>
          </p:cNvPr>
          <p:cNvGraphicFramePr>
            <a:graphicFrameLocks noGrp="1"/>
          </p:cNvGraphicFramePr>
          <p:nvPr>
            <p:extLst>
              <p:ext uri="{D42A27DB-BD31-4B8C-83A1-F6EECF244321}">
                <p14:modId xmlns:p14="http://schemas.microsoft.com/office/powerpoint/2010/main" val="3728472815"/>
              </p:ext>
            </p:extLst>
          </p:nvPr>
        </p:nvGraphicFramePr>
        <p:xfrm>
          <a:off x="0" y="1814731"/>
          <a:ext cx="9144001" cy="3954675"/>
        </p:xfrm>
        <a:graphic>
          <a:graphicData uri="http://schemas.openxmlformats.org/drawingml/2006/table">
            <a:tbl>
              <a:tblPr firstRow="1" bandRow="1">
                <a:tableStyleId>{5940675A-B579-460E-94D1-54222C63F5DA}</a:tableStyleId>
              </a:tblPr>
              <a:tblGrid>
                <a:gridCol w="781406">
                  <a:extLst>
                    <a:ext uri="{9D8B030D-6E8A-4147-A177-3AD203B41FA5}">
                      <a16:colId xmlns:a16="http://schemas.microsoft.com/office/drawing/2014/main" val="322303774"/>
                    </a:ext>
                  </a:extLst>
                </a:gridCol>
                <a:gridCol w="2478764">
                  <a:extLst>
                    <a:ext uri="{9D8B030D-6E8A-4147-A177-3AD203B41FA5}">
                      <a16:colId xmlns:a16="http://schemas.microsoft.com/office/drawing/2014/main" val="1650082532"/>
                    </a:ext>
                  </a:extLst>
                </a:gridCol>
                <a:gridCol w="1862954">
                  <a:extLst>
                    <a:ext uri="{9D8B030D-6E8A-4147-A177-3AD203B41FA5}">
                      <a16:colId xmlns:a16="http://schemas.microsoft.com/office/drawing/2014/main" val="511551141"/>
                    </a:ext>
                  </a:extLst>
                </a:gridCol>
                <a:gridCol w="1277676">
                  <a:extLst>
                    <a:ext uri="{9D8B030D-6E8A-4147-A177-3AD203B41FA5}">
                      <a16:colId xmlns:a16="http://schemas.microsoft.com/office/drawing/2014/main" val="3018345308"/>
                    </a:ext>
                  </a:extLst>
                </a:gridCol>
                <a:gridCol w="2743201">
                  <a:extLst>
                    <a:ext uri="{9D8B030D-6E8A-4147-A177-3AD203B41FA5}">
                      <a16:colId xmlns:a16="http://schemas.microsoft.com/office/drawing/2014/main" val="2192536528"/>
                    </a:ext>
                  </a:extLst>
                </a:gridCol>
              </a:tblGrid>
              <a:tr h="619239">
                <a:tc>
                  <a:txBody>
                    <a:bodyPr/>
                    <a:lstStyle/>
                    <a:p>
                      <a:pPr algn="ctr"/>
                      <a:r>
                        <a:rPr lang="en-US" b="1" dirty="0">
                          <a:latin typeface="Times New Roman" panose="02020603050405020304" pitchFamily="18" charset="0"/>
                          <a:cs typeface="Times New Roman" panose="02020603050405020304" pitchFamily="18" charset="0"/>
                        </a:rPr>
                        <a:t>S.NO</a:t>
                      </a:r>
                    </a:p>
                  </a:txBody>
                  <a:tcPr/>
                </a:tc>
                <a:tc>
                  <a:txBody>
                    <a:bodyPr/>
                    <a:lstStyle/>
                    <a:p>
                      <a:pPr algn="ctr"/>
                      <a:r>
                        <a:rPr lang="en-US" b="1" dirty="0">
                          <a:latin typeface="Times New Roman" panose="02020603050405020304" pitchFamily="18" charset="0"/>
                          <a:cs typeface="Times New Roman" panose="02020603050405020304" pitchFamily="18" charset="0"/>
                        </a:rPr>
                        <a:t>AUTHOR NAME </a:t>
                      </a:r>
                    </a:p>
                  </a:txBody>
                  <a:tcPr/>
                </a:tc>
                <a:tc>
                  <a:txBody>
                    <a:bodyPr/>
                    <a:lstStyle/>
                    <a:p>
                      <a:pPr algn="ctr"/>
                      <a:r>
                        <a:rPr lang="en-US" b="1" dirty="0">
                          <a:latin typeface="Times New Roman" panose="02020603050405020304" pitchFamily="18" charset="0"/>
                          <a:cs typeface="Times New Roman" panose="02020603050405020304" pitchFamily="18" charset="0"/>
                        </a:rPr>
                        <a:t>YEAR OF PUBLICATION</a:t>
                      </a:r>
                    </a:p>
                  </a:txBody>
                  <a:tcPr/>
                </a:tc>
                <a:tc>
                  <a:txBody>
                    <a:bodyPr/>
                    <a:lstStyle/>
                    <a:p>
                      <a:pPr algn="ctr"/>
                      <a:r>
                        <a:rPr lang="en-US" b="1" dirty="0">
                          <a:latin typeface="Times New Roman" panose="02020603050405020304" pitchFamily="18" charset="0"/>
                          <a:cs typeface="Times New Roman" panose="02020603050405020304" pitchFamily="18" charset="0"/>
                        </a:rPr>
                        <a:t>JOURNAL NAME </a:t>
                      </a:r>
                    </a:p>
                  </a:txBody>
                  <a:tcPr/>
                </a:tc>
                <a:tc>
                  <a:txBody>
                    <a:bodyPr/>
                    <a:lstStyle/>
                    <a:p>
                      <a:pPr algn="ctr"/>
                      <a:r>
                        <a:rPr lang="en-US" b="1" dirty="0">
                          <a:latin typeface="Times New Roman" panose="02020603050405020304" pitchFamily="18" charset="0"/>
                          <a:cs typeface="Times New Roman" panose="02020603050405020304" pitchFamily="18" charset="0"/>
                        </a:rPr>
                        <a:t>INFERENCE </a:t>
                      </a:r>
                    </a:p>
                  </a:txBody>
                  <a:tcPr/>
                </a:tc>
                <a:extLst>
                  <a:ext uri="{0D108BD9-81ED-4DB2-BD59-A6C34878D82A}">
                    <a16:rowId xmlns:a16="http://schemas.microsoft.com/office/drawing/2014/main" val="2041341064"/>
                  </a:ext>
                </a:extLst>
              </a:tr>
              <a:tr h="1415404">
                <a:tc>
                  <a:txBody>
                    <a:bodyPr/>
                    <a:lstStyle/>
                    <a:p>
                      <a:pPr algn="ctr"/>
                      <a:r>
                        <a:rPr lang="en-IN" dirty="0">
                          <a:solidFill>
                            <a:sysClr val="windowText" lastClr="000000"/>
                          </a:solidFill>
                          <a:latin typeface="Times New Roman" panose="02020603050405020304" pitchFamily="18" charset="0"/>
                          <a:cs typeface="Times New Roman" panose="02020603050405020304" pitchFamily="18" charset="0"/>
                        </a:rPr>
                        <a:t>3.</a:t>
                      </a:r>
                    </a:p>
                  </a:txBody>
                  <a:tcPr/>
                </a:tc>
                <a:tc>
                  <a:txBody>
                    <a:bodyPr/>
                    <a:lstStyle/>
                    <a:p>
                      <a:r>
                        <a:rPr lang="en-US" dirty="0">
                          <a:latin typeface="Times New Roman" panose="02020603050405020304" pitchFamily="18" charset="0"/>
                          <a:cs typeface="Times New Roman" panose="02020603050405020304" pitchFamily="18" charset="0"/>
                        </a:rPr>
                        <a:t>Celia Nieto Agraz 1 *, Max Pfingsthorn1 , Pascal Gliesche1 , Marco Eichelberg1 and Andreas Hein2</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t>2022</a:t>
                      </a:r>
                    </a:p>
                  </a:txBody>
                  <a:tcPr/>
                </a:tc>
                <a:tc>
                  <a:txBody>
                    <a:bodyPr/>
                    <a:lstStyle/>
                    <a:p>
                      <a:pPr algn="ctr"/>
                      <a:r>
                        <a:rPr lang="en-IN" dirty="0">
                          <a:latin typeface="Times New Roman" panose="02020603050405020304" pitchFamily="18" charset="0"/>
                          <a:cs typeface="Times New Roman" panose="02020603050405020304" pitchFamily="18" charset="0"/>
                        </a:rPr>
                        <a:t>Frontiers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latin typeface="Times New Roman" panose="02020603050405020304" pitchFamily="18" charset="0"/>
                          <a:cs typeface="Times New Roman" panose="02020603050405020304" pitchFamily="18" charset="0"/>
                        </a:rPr>
                        <a:t>Classification and Understanding of nursing and care giving robot.</a:t>
                      </a:r>
                    </a:p>
                  </a:txBody>
                  <a:tcPr/>
                </a:tc>
                <a:extLst>
                  <a:ext uri="{0D108BD9-81ED-4DB2-BD59-A6C34878D82A}">
                    <a16:rowId xmlns:a16="http://schemas.microsoft.com/office/drawing/2014/main" val="390176776"/>
                  </a:ext>
                </a:extLst>
              </a:tr>
              <a:tr h="1851555">
                <a:tc>
                  <a:txBody>
                    <a:bodyPr/>
                    <a:lstStyle/>
                    <a:p>
                      <a:pPr algn="ctr"/>
                      <a:r>
                        <a:rPr lang="en-IN" dirty="0">
                          <a:solidFill>
                            <a:sysClr val="windowText" lastClr="000000"/>
                          </a:solidFill>
                          <a:latin typeface="Times New Roman" panose="02020603050405020304" pitchFamily="18" charset="0"/>
                          <a:cs typeface="Times New Roman" panose="02020603050405020304" pitchFamily="18" charset="0"/>
                        </a:rPr>
                        <a:t>4. </a:t>
                      </a:r>
                    </a:p>
                  </a:txBody>
                  <a:tcPr/>
                </a:tc>
                <a:tc>
                  <a:txBody>
                    <a:bodyPr/>
                    <a:lstStyle/>
                    <a:p>
                      <a:pPr algn="l"/>
                      <a:r>
                        <a:rPr lang="en-US" dirty="0">
                          <a:latin typeface="Times New Roman" panose="02020603050405020304" pitchFamily="18" charset="0"/>
                          <a:cs typeface="Times New Roman" panose="02020603050405020304" pitchFamily="18" charset="0"/>
                        </a:rPr>
                        <a:t>Eftychios G. Christoforou1 , Sotiris Avgousti 2 , Nacim Ramdani 3 , Cyril Novales 3 and Andreas S. Panayides 4 * </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2020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IN" dirty="0">
                        <a:latin typeface="Times New Roman" panose="02020603050405020304" pitchFamily="18" charset="0"/>
                        <a:cs typeface="Times New Roman" panose="02020603050405020304" pitchFamily="18" charset="0"/>
                      </a:endParaRPr>
                    </a:p>
                    <a:p>
                      <a:pPr algn="ctr"/>
                      <a:r>
                        <a:rPr lang="en-IN" dirty="0">
                          <a:latin typeface="Times New Roman" panose="02020603050405020304" pitchFamily="18" charset="0"/>
                          <a:cs typeface="Times New Roman" panose="02020603050405020304" pitchFamily="18" charset="0"/>
                        </a:rPr>
                        <a:t>Frontiers</a:t>
                      </a:r>
                    </a:p>
                  </a:txBody>
                  <a:tcPr/>
                </a:tc>
                <a:tc>
                  <a:txBody>
                    <a:bodyPr/>
                    <a:lstStyle/>
                    <a:p>
                      <a:r>
                        <a:rPr lang="en-US" sz="1800" b="0" i="0" kern="1200" dirty="0">
                          <a:solidFill>
                            <a:schemeClr val="tx1"/>
                          </a:solidFill>
                          <a:effectLst/>
                          <a:latin typeface="Times New Roman" panose="02020603050405020304" pitchFamily="18" charset="0"/>
                          <a:ea typeface="+mn-ea"/>
                          <a:cs typeface="Times New Roman" panose="02020603050405020304" pitchFamily="18" charset="0"/>
                        </a:rPr>
                        <a:t>Potential of nursing and assistive robotics in improving the efficiency and quality of care while reducing costs in healthcare environments.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4654967"/>
                  </a:ext>
                </a:extLst>
              </a:tr>
            </a:tbl>
          </a:graphicData>
        </a:graphic>
      </p:graphicFrame>
    </p:spTree>
    <p:extLst>
      <p:ext uri="{BB962C8B-B14F-4D97-AF65-F5344CB8AC3E}">
        <p14:creationId xmlns:p14="http://schemas.microsoft.com/office/powerpoint/2010/main" val="975115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C7B0AA-FAFA-EE3E-61AD-FC850CCCFE06}"/>
              </a:ext>
            </a:extLst>
          </p:cNvPr>
          <p:cNvSpPr>
            <a:spLocks noGrp="1"/>
          </p:cNvSpPr>
          <p:nvPr>
            <p:ph type="dt" sz="half" idx="10"/>
          </p:nvPr>
        </p:nvSpPr>
        <p:spPr/>
        <p:txBody>
          <a:bodyPr/>
          <a:lstStyle/>
          <a:p>
            <a:fld id="{C421FA7F-376E-402A-B2AE-37FB39D305E6}" type="datetime1">
              <a:rPr lang="en-US" smtClean="0"/>
              <a:pPr/>
              <a:t>5/22/2023</a:t>
            </a:fld>
            <a:endParaRPr lang="en-US"/>
          </a:p>
        </p:txBody>
      </p:sp>
      <p:sp>
        <p:nvSpPr>
          <p:cNvPr id="3" name="Slide Number Placeholder 2">
            <a:extLst>
              <a:ext uri="{FF2B5EF4-FFF2-40B4-BE49-F238E27FC236}">
                <a16:creationId xmlns:a16="http://schemas.microsoft.com/office/drawing/2014/main" id="{06F614B7-105B-C057-4CF3-293312548D4A}"/>
              </a:ext>
            </a:extLst>
          </p:cNvPr>
          <p:cNvSpPr>
            <a:spLocks noGrp="1"/>
          </p:cNvSpPr>
          <p:nvPr>
            <p:ph type="sldNum" sz="quarter" idx="12"/>
          </p:nvPr>
        </p:nvSpPr>
        <p:spPr/>
        <p:txBody>
          <a:bodyPr/>
          <a:lstStyle/>
          <a:p>
            <a:fld id="{B6F15528-21DE-4FAA-801E-634DDDAF4B2B}" type="slidenum">
              <a:rPr lang="en-US" smtClean="0"/>
              <a:pPr/>
              <a:t>6</a:t>
            </a:fld>
            <a:endParaRPr lang="en-US"/>
          </a:p>
        </p:txBody>
      </p:sp>
      <p:pic>
        <p:nvPicPr>
          <p:cNvPr id="4" name="Picture 3" descr="ACT HEADER.003.jpg">
            <a:extLst>
              <a:ext uri="{FF2B5EF4-FFF2-40B4-BE49-F238E27FC236}">
                <a16:creationId xmlns:a16="http://schemas.microsoft.com/office/drawing/2014/main" id="{E71242D1-E1CC-C4E2-E6DE-5CC4B859677E}"/>
              </a:ext>
            </a:extLst>
          </p:cNvPr>
          <p:cNvPicPr>
            <a:picLocks noChangeAspect="1"/>
          </p:cNvPicPr>
          <p:nvPr/>
        </p:nvPicPr>
        <p:blipFill>
          <a:blip r:embed="rId2" cstate="print"/>
          <a:stretch>
            <a:fillRect/>
          </a:stretch>
        </p:blipFill>
        <p:spPr>
          <a:xfrm>
            <a:off x="0" y="0"/>
            <a:ext cx="9144000" cy="1219200"/>
          </a:xfrm>
          <a:prstGeom prst="rect">
            <a:avLst/>
          </a:prstGeom>
        </p:spPr>
      </p:pic>
      <p:graphicFrame>
        <p:nvGraphicFramePr>
          <p:cNvPr id="5" name="Table 5">
            <a:extLst>
              <a:ext uri="{FF2B5EF4-FFF2-40B4-BE49-F238E27FC236}">
                <a16:creationId xmlns:a16="http://schemas.microsoft.com/office/drawing/2014/main" id="{457C7D65-4FC7-4658-60E8-5A46E31F382A}"/>
              </a:ext>
            </a:extLst>
          </p:cNvPr>
          <p:cNvGraphicFramePr>
            <a:graphicFrameLocks noGrp="1"/>
          </p:cNvGraphicFramePr>
          <p:nvPr>
            <p:extLst>
              <p:ext uri="{D42A27DB-BD31-4B8C-83A1-F6EECF244321}">
                <p14:modId xmlns:p14="http://schemas.microsoft.com/office/powerpoint/2010/main" val="1825342892"/>
              </p:ext>
            </p:extLst>
          </p:nvPr>
        </p:nvGraphicFramePr>
        <p:xfrm>
          <a:off x="0" y="1828800"/>
          <a:ext cx="9149080" cy="4142636"/>
        </p:xfrm>
        <a:graphic>
          <a:graphicData uri="http://schemas.openxmlformats.org/drawingml/2006/table">
            <a:tbl>
              <a:tblPr firstRow="1" bandRow="1">
                <a:tableStyleId>{5940675A-B579-460E-94D1-54222C63F5DA}</a:tableStyleId>
              </a:tblPr>
              <a:tblGrid>
                <a:gridCol w="767080">
                  <a:extLst>
                    <a:ext uri="{9D8B030D-6E8A-4147-A177-3AD203B41FA5}">
                      <a16:colId xmlns:a16="http://schemas.microsoft.com/office/drawing/2014/main" val="4204322020"/>
                    </a:ext>
                  </a:extLst>
                </a:gridCol>
                <a:gridCol w="1671320">
                  <a:extLst>
                    <a:ext uri="{9D8B030D-6E8A-4147-A177-3AD203B41FA5}">
                      <a16:colId xmlns:a16="http://schemas.microsoft.com/office/drawing/2014/main" val="2326224269"/>
                    </a:ext>
                  </a:extLst>
                </a:gridCol>
                <a:gridCol w="1828800">
                  <a:extLst>
                    <a:ext uri="{9D8B030D-6E8A-4147-A177-3AD203B41FA5}">
                      <a16:colId xmlns:a16="http://schemas.microsoft.com/office/drawing/2014/main" val="3293465260"/>
                    </a:ext>
                  </a:extLst>
                </a:gridCol>
                <a:gridCol w="1295400">
                  <a:extLst>
                    <a:ext uri="{9D8B030D-6E8A-4147-A177-3AD203B41FA5}">
                      <a16:colId xmlns:a16="http://schemas.microsoft.com/office/drawing/2014/main" val="1840596541"/>
                    </a:ext>
                  </a:extLst>
                </a:gridCol>
                <a:gridCol w="3586480">
                  <a:extLst>
                    <a:ext uri="{9D8B030D-6E8A-4147-A177-3AD203B41FA5}">
                      <a16:colId xmlns:a16="http://schemas.microsoft.com/office/drawing/2014/main" val="340034258"/>
                    </a:ext>
                  </a:extLst>
                </a:gridCol>
              </a:tblGrid>
              <a:tr h="628385">
                <a:tc>
                  <a:txBody>
                    <a:bodyPr/>
                    <a:lstStyle/>
                    <a:p>
                      <a:pPr algn="ctr"/>
                      <a:r>
                        <a:rPr lang="en-US" b="1" dirty="0">
                          <a:latin typeface="Times New Roman" panose="02020603050405020304" pitchFamily="18" charset="0"/>
                          <a:cs typeface="Times New Roman" panose="02020603050405020304" pitchFamily="18" charset="0"/>
                        </a:rPr>
                        <a:t>S.NO</a:t>
                      </a:r>
                    </a:p>
                  </a:txBody>
                  <a:tcPr/>
                </a:tc>
                <a:tc>
                  <a:txBody>
                    <a:bodyPr/>
                    <a:lstStyle/>
                    <a:p>
                      <a:pPr algn="ctr"/>
                      <a:r>
                        <a:rPr lang="en-US" b="1" dirty="0">
                          <a:latin typeface="Times New Roman" panose="02020603050405020304" pitchFamily="18" charset="0"/>
                          <a:cs typeface="Times New Roman" panose="02020603050405020304" pitchFamily="18" charset="0"/>
                        </a:rPr>
                        <a:t>AUTHOR NAME </a:t>
                      </a:r>
                    </a:p>
                  </a:txBody>
                  <a:tcPr/>
                </a:tc>
                <a:tc>
                  <a:txBody>
                    <a:bodyPr/>
                    <a:lstStyle/>
                    <a:p>
                      <a:pPr algn="ctr"/>
                      <a:r>
                        <a:rPr lang="en-US" b="1" dirty="0">
                          <a:latin typeface="Times New Roman" panose="02020603050405020304" pitchFamily="18" charset="0"/>
                          <a:cs typeface="Times New Roman" panose="02020603050405020304" pitchFamily="18" charset="0"/>
                        </a:rPr>
                        <a:t>YEAR OF PUBLICATION</a:t>
                      </a:r>
                    </a:p>
                  </a:txBody>
                  <a:tcPr/>
                </a:tc>
                <a:tc>
                  <a:txBody>
                    <a:bodyPr/>
                    <a:lstStyle/>
                    <a:p>
                      <a:pPr algn="ctr"/>
                      <a:r>
                        <a:rPr lang="en-US" b="1" dirty="0">
                          <a:latin typeface="Times New Roman" panose="02020603050405020304" pitchFamily="18" charset="0"/>
                          <a:cs typeface="Times New Roman" panose="02020603050405020304" pitchFamily="18" charset="0"/>
                        </a:rPr>
                        <a:t>JOURNAL NAME </a:t>
                      </a:r>
                    </a:p>
                  </a:txBody>
                  <a:tcPr/>
                </a:tc>
                <a:tc>
                  <a:txBody>
                    <a:bodyPr/>
                    <a:lstStyle/>
                    <a:p>
                      <a:pPr algn="ctr"/>
                      <a:r>
                        <a:rPr lang="en-US" b="1" dirty="0">
                          <a:latin typeface="Times New Roman" panose="02020603050405020304" pitchFamily="18" charset="0"/>
                          <a:cs typeface="Times New Roman" panose="02020603050405020304" pitchFamily="18" charset="0"/>
                        </a:rPr>
                        <a:t>INFERENCE </a:t>
                      </a:r>
                    </a:p>
                  </a:txBody>
                  <a:tcPr/>
                </a:tc>
                <a:extLst>
                  <a:ext uri="{0D108BD9-81ED-4DB2-BD59-A6C34878D82A}">
                    <a16:rowId xmlns:a16="http://schemas.microsoft.com/office/drawing/2014/main" val="3181182461"/>
                  </a:ext>
                </a:extLst>
              </a:tr>
              <a:tr h="1974923">
                <a:tc>
                  <a:txBody>
                    <a:bodyPr/>
                    <a:lstStyle/>
                    <a:p>
                      <a:pPr algn="ctr"/>
                      <a:r>
                        <a:rPr lang="en-IN" dirty="0">
                          <a:solidFill>
                            <a:sysClr val="windowText" lastClr="000000"/>
                          </a:solidFill>
                          <a:latin typeface="Times New Roman" panose="02020603050405020304" pitchFamily="18" charset="0"/>
                          <a:cs typeface="Times New Roman" panose="02020603050405020304" pitchFamily="18" charset="0"/>
                        </a:rPr>
                        <a:t>5.</a:t>
                      </a:r>
                    </a:p>
                  </a:txBody>
                  <a:tcPr/>
                </a:tc>
                <a:tc>
                  <a:txBody>
                    <a:bodyPr/>
                    <a:lstStyle/>
                    <a:p>
                      <a:r>
                        <a:rPr lang="en-US" dirty="0">
                          <a:latin typeface="Times New Roman" panose="02020603050405020304" pitchFamily="18" charset="0"/>
                          <a:cs typeface="Times New Roman" panose="02020603050405020304" pitchFamily="18" charset="0"/>
                        </a:rPr>
                        <a:t>Ricarda Servaty ,1,2 Annalena Kersten,3 Kirsten Brukamp,3 Ralph Möhler,4 Martin Mueller</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IN" dirty="0">
                          <a:latin typeface="Times New Roman" panose="02020603050405020304" pitchFamily="18" charset="0"/>
                          <a:cs typeface="Times New Roman" panose="02020603050405020304" pitchFamily="18" charset="0"/>
                        </a:rPr>
                        <a:t>2020</a:t>
                      </a:r>
                    </a:p>
                  </a:txBody>
                  <a:tcPr/>
                </a:tc>
                <a:tc>
                  <a:txBody>
                    <a:bodyPr/>
                    <a:lstStyle/>
                    <a:p>
                      <a:pPr algn="ctr"/>
                      <a:r>
                        <a:rPr lang="en-IN" dirty="0">
                          <a:latin typeface="Times New Roman" panose="02020603050405020304" pitchFamily="18" charset="0"/>
                          <a:cs typeface="Times New Roman" panose="02020603050405020304" pitchFamily="18" charset="0"/>
                        </a:rPr>
                        <a:t> The BMJ </a:t>
                      </a:r>
                    </a:p>
                  </a:txBody>
                  <a:tcPr/>
                </a:tc>
                <a:tc>
                  <a:txBody>
                    <a:bodyPr/>
                    <a:lstStyle/>
                    <a:p>
                      <a:r>
                        <a:rPr lang="en-US" sz="1800" b="0" i="0" kern="1200" dirty="0">
                          <a:solidFill>
                            <a:schemeClr val="tx1"/>
                          </a:solidFill>
                          <a:effectLst/>
                          <a:latin typeface="Times New Roman" panose="02020603050405020304" pitchFamily="18" charset="0"/>
                          <a:ea typeface="+mn-ea"/>
                          <a:cs typeface="Times New Roman" panose="02020603050405020304" pitchFamily="18" charset="0"/>
                        </a:rPr>
                        <a:t>Foundation for high-quality randomized controlled trials, leading to informed discussions about the use of robotics in nursing among patients, healthcare practitioners, politicians, and the public.</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19243186"/>
                  </a:ext>
                </a:extLst>
              </a:tr>
              <a:tr h="1490876">
                <a:tc>
                  <a:txBody>
                    <a:bodyPr/>
                    <a:lstStyle/>
                    <a:p>
                      <a:pPr algn="ctr"/>
                      <a:r>
                        <a:rPr lang="en-US" dirty="0">
                          <a:latin typeface="Times New Roman" panose="02020603050405020304" pitchFamily="18" charset="0"/>
                          <a:cs typeface="Times New Roman" panose="02020603050405020304" pitchFamily="18" charset="0"/>
                        </a:rPr>
                        <a:t>6. </a:t>
                      </a:r>
                    </a:p>
                  </a:txBody>
                  <a:tcPr/>
                </a:tc>
                <a:tc>
                  <a:txBody>
                    <a:bodyPr/>
                    <a:lstStyle/>
                    <a:p>
                      <a:r>
                        <a:rPr lang="en-US" sz="1800" b="0" kern="1200" dirty="0" err="1">
                          <a:solidFill>
                            <a:schemeClr val="tx1"/>
                          </a:solidFill>
                          <a:effectLst/>
                          <a:latin typeface="Times New Roman" panose="02020603050405020304" pitchFamily="18" charset="0"/>
                          <a:ea typeface="+mn-ea"/>
                          <a:cs typeface="Times New Roman" panose="02020603050405020304" pitchFamily="18" charset="0"/>
                        </a:rPr>
                        <a:t>Servaty</a:t>
                      </a:r>
                      <a:r>
                        <a:rPr lang="en-US" sz="1800" b="0" kern="1200" dirty="0">
                          <a:solidFill>
                            <a:schemeClr val="tx1"/>
                          </a:solidFill>
                          <a:effectLst/>
                          <a:latin typeface="Times New Roman" panose="02020603050405020304" pitchFamily="18" charset="0"/>
                          <a:ea typeface="+mn-ea"/>
                          <a:cs typeface="Times New Roman" panose="02020603050405020304" pitchFamily="18" charset="0"/>
                        </a:rPr>
                        <a:t> R, Kersten A, </a:t>
                      </a:r>
                      <a:r>
                        <a:rPr lang="en-US" sz="1800" b="0" kern="1200" dirty="0" err="1">
                          <a:solidFill>
                            <a:schemeClr val="tx1"/>
                          </a:solidFill>
                          <a:effectLst/>
                          <a:latin typeface="Times New Roman" panose="02020603050405020304" pitchFamily="18" charset="0"/>
                          <a:ea typeface="+mn-ea"/>
                          <a:cs typeface="Times New Roman" panose="02020603050405020304" pitchFamily="18" charset="0"/>
                        </a:rPr>
                        <a:t>Brukamp</a:t>
                      </a:r>
                      <a:r>
                        <a:rPr lang="en-US" sz="1800" b="0" kern="1200" dirty="0">
                          <a:solidFill>
                            <a:schemeClr val="tx1"/>
                          </a:solidFill>
                          <a:effectLst/>
                          <a:latin typeface="Times New Roman" panose="02020603050405020304" pitchFamily="18" charset="0"/>
                          <a:ea typeface="+mn-ea"/>
                          <a:cs typeface="Times New Roman" panose="02020603050405020304" pitchFamily="18" charset="0"/>
                        </a:rPr>
                        <a:t> K, </a:t>
                      </a:r>
                      <a:r>
                        <a:rPr lang="en-US" sz="1800" b="0" kern="1200" dirty="0" err="1">
                          <a:solidFill>
                            <a:schemeClr val="tx1"/>
                          </a:solidFill>
                          <a:effectLst/>
                          <a:latin typeface="Times New Roman" panose="02020603050405020304" pitchFamily="18" charset="0"/>
                          <a:ea typeface="+mn-ea"/>
                          <a:cs typeface="Times New Roman" panose="02020603050405020304" pitchFamily="18" charset="0"/>
                        </a:rPr>
                        <a:t>Möhler</a:t>
                      </a:r>
                      <a:r>
                        <a:rPr lang="en-US" sz="1800" b="0" kern="1200" dirty="0">
                          <a:solidFill>
                            <a:schemeClr val="tx1"/>
                          </a:solidFill>
                          <a:effectLst/>
                          <a:latin typeface="Times New Roman" panose="02020603050405020304" pitchFamily="18" charset="0"/>
                          <a:ea typeface="+mn-ea"/>
                          <a:cs typeface="Times New Roman" panose="02020603050405020304" pitchFamily="18" charset="0"/>
                        </a:rPr>
                        <a:t> R, Mueller M. </a:t>
                      </a:r>
                      <a:endParaRPr lang="en-US" b="0"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2020</a:t>
                      </a:r>
                    </a:p>
                  </a:txBody>
                  <a:tcPr/>
                </a:tc>
                <a:tc>
                  <a:txBody>
                    <a:bodyPr/>
                    <a:lstStyle/>
                    <a:p>
                      <a:pPr algn="ctr"/>
                      <a:r>
                        <a:rPr lang="en-US" dirty="0">
                          <a:latin typeface="Times New Roman" panose="02020603050405020304" pitchFamily="18" charset="0"/>
                          <a:cs typeface="Times New Roman" panose="02020603050405020304" pitchFamily="18" charset="0"/>
                        </a:rPr>
                        <a:t>The BMJ</a:t>
                      </a:r>
                    </a:p>
                  </a:txBody>
                  <a:tcPr/>
                </a:tc>
                <a:tc>
                  <a:txBody>
                    <a:bodyPr/>
                    <a:lstStyle/>
                    <a:p>
                      <a:r>
                        <a:rPr lang="en-US" sz="1800" kern="1200" dirty="0">
                          <a:solidFill>
                            <a:schemeClr val="tx1"/>
                          </a:solidFill>
                          <a:effectLst/>
                          <a:latin typeface="Times New Roman" panose="02020603050405020304" pitchFamily="18" charset="0"/>
                          <a:ea typeface="+mn-ea"/>
                          <a:cs typeface="Times New Roman" panose="02020603050405020304" pitchFamily="18" charset="0"/>
                        </a:rPr>
                        <a:t>Identified the barriers to and facilitators of the implementation of robotic devices in nursing within different dimensions.</a:t>
                      </a:r>
                      <a:endParaRPr 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65557444"/>
                  </a:ext>
                </a:extLst>
              </a:tr>
            </a:tbl>
          </a:graphicData>
        </a:graphic>
      </p:graphicFrame>
    </p:spTree>
    <p:extLst>
      <p:ext uri="{BB962C8B-B14F-4D97-AF65-F5344CB8AC3E}">
        <p14:creationId xmlns:p14="http://schemas.microsoft.com/office/powerpoint/2010/main" val="1499494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0600"/>
            <a:ext cx="7772400" cy="1470025"/>
          </a:xfrm>
        </p:spPr>
        <p:txBody>
          <a:bodyPr>
            <a:normAutofit/>
          </a:bodyPr>
          <a:lstStyle/>
          <a:p>
            <a:r>
              <a:rPr lang="en-US" sz="2400" b="1" dirty="0">
                <a:latin typeface="Times New Roman" pitchFamily="18" charset="0"/>
                <a:cs typeface="Times New Roman" pitchFamily="18" charset="0"/>
              </a:rPr>
              <a:t>PROBLEM STATEMENT</a:t>
            </a:r>
            <a:br>
              <a:rPr lang="en-US" sz="2400" dirty="0">
                <a:latin typeface="Times New Roman" pitchFamily="18" charset="0"/>
                <a:cs typeface="Times New Roman" pitchFamily="18" charset="0"/>
              </a:rPr>
            </a:br>
            <a:endParaRPr lang="en-IN" sz="2400" dirty="0">
              <a:latin typeface="Times New Roman" pitchFamily="18" charset="0"/>
              <a:cs typeface="Times New Roman" pitchFamily="18" charset="0"/>
            </a:endParaRPr>
          </a:p>
        </p:txBody>
      </p:sp>
      <p:sp>
        <p:nvSpPr>
          <p:cNvPr id="3" name="Subtitle 2"/>
          <p:cNvSpPr>
            <a:spLocks noGrp="1"/>
          </p:cNvSpPr>
          <p:nvPr>
            <p:ph type="subTitle" idx="1"/>
          </p:nvPr>
        </p:nvSpPr>
        <p:spPr>
          <a:xfrm>
            <a:off x="457200" y="1905000"/>
            <a:ext cx="8229600" cy="4816476"/>
          </a:xfrm>
        </p:spPr>
        <p:txBody>
          <a:bodyPr>
            <a:noAutofit/>
          </a:bodyPr>
          <a:lstStyle/>
          <a:p>
            <a:pPr algn="just">
              <a:lnSpc>
                <a:spcPct val="150000"/>
              </a:lnSpc>
            </a:pPr>
            <a:r>
              <a:rPr lang="en-IN" sz="1800" dirty="0">
                <a:solidFill>
                  <a:schemeClr val="tx1"/>
                </a:solidFill>
                <a:latin typeface="Times New Roman" pitchFamily="18" charset="0"/>
                <a:cs typeface="Times New Roman" pitchFamily="18" charset="0"/>
              </a:rPr>
              <a:t>The potential in nursing robotic systems and care taking robotic systems have not been realized but is still in research stage. There is an increase in demand for nursing and care taking roles in the healthcare sector and shortage of human labour for the same. The scope of our project lies in solving the problem to fix this demand and supply chain through robotic technology. </a:t>
            </a:r>
          </a:p>
          <a:p>
            <a:pPr>
              <a:lnSpc>
                <a:spcPct val="150000"/>
              </a:lnSpc>
            </a:pPr>
            <a:endParaRPr lang="en-IN" sz="1800" dirty="0">
              <a:solidFill>
                <a:schemeClr val="tx1"/>
              </a:solidFill>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dirty="0"/>
              <a:t>10/05/2023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7</a:t>
            </a:fld>
            <a:endParaRPr lang="en-US"/>
          </a:p>
        </p:txBody>
      </p:sp>
      <p:pic>
        <p:nvPicPr>
          <p:cNvPr id="6" name="Picture 5" descr="ACT HEADER.003.jpg"/>
          <p:cNvPicPr>
            <a:picLocks noChangeAspect="1"/>
          </p:cNvPicPr>
          <p:nvPr/>
        </p:nvPicPr>
        <p:blipFill>
          <a:blip r:embed="rId2" cstate="print"/>
          <a:stretch>
            <a:fillRect/>
          </a:stretch>
        </p:blipFill>
        <p:spPr>
          <a:xfrm>
            <a:off x="0" y="0"/>
            <a:ext cx="9144000" cy="12192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061054"/>
            <a:ext cx="7772400" cy="1470025"/>
          </a:xfrm>
        </p:spPr>
        <p:txBody>
          <a:bodyPr>
            <a:normAutofit/>
          </a:bodyPr>
          <a:lstStyle/>
          <a:p>
            <a:r>
              <a:rPr lang="en-US" sz="2400" b="1" dirty="0">
                <a:latin typeface="Times New Roman" pitchFamily="18" charset="0"/>
                <a:cs typeface="Times New Roman" pitchFamily="18" charset="0"/>
              </a:rPr>
              <a:t>OBJECTIVES</a:t>
            </a:r>
            <a:br>
              <a:rPr lang="en-US" sz="2400" dirty="0">
                <a:latin typeface="Times New Roman" pitchFamily="18" charset="0"/>
                <a:cs typeface="Times New Roman" pitchFamily="18" charset="0"/>
              </a:rPr>
            </a:br>
            <a:endParaRPr lang="en-IN" sz="2400" dirty="0">
              <a:latin typeface="Times New Roman" pitchFamily="18" charset="0"/>
              <a:cs typeface="Times New Roman" pitchFamily="18" charset="0"/>
            </a:endParaRPr>
          </a:p>
        </p:txBody>
      </p:sp>
      <p:sp>
        <p:nvSpPr>
          <p:cNvPr id="3" name="Subtitle 2"/>
          <p:cNvSpPr>
            <a:spLocks noGrp="1"/>
          </p:cNvSpPr>
          <p:nvPr>
            <p:ph type="subTitle" idx="1"/>
          </p:nvPr>
        </p:nvSpPr>
        <p:spPr>
          <a:xfrm>
            <a:off x="457200" y="1905000"/>
            <a:ext cx="8382000" cy="4451351"/>
          </a:xfrm>
        </p:spPr>
        <p:txBody>
          <a:bodyPr>
            <a:noAutofit/>
          </a:bodyPr>
          <a:lstStyle/>
          <a:p>
            <a:pPr marL="285750" indent="-285750" algn="just">
              <a:lnSpc>
                <a:spcPct val="150000"/>
              </a:lnSpc>
              <a:buFont typeface="Arial" panose="020B0604020202020204" pitchFamily="34" charset="0"/>
              <a:buChar char="•"/>
            </a:pPr>
            <a:r>
              <a:rPr lang="en-US" sz="1800" dirty="0">
                <a:solidFill>
                  <a:schemeClr val="tx1"/>
                </a:solidFill>
                <a:latin typeface="Times New Roman" pitchFamily="18" charset="0"/>
                <a:cs typeface="Times New Roman" pitchFamily="18" charset="0"/>
              </a:rPr>
              <a:t>To design a nursing mobile nursing robot with basic medical diagnostic features and patient care provisions.</a:t>
            </a:r>
          </a:p>
          <a:p>
            <a:pPr marL="285750" indent="-285750" algn="just">
              <a:lnSpc>
                <a:spcPct val="150000"/>
              </a:lnSpc>
              <a:buFont typeface="Arial" panose="020B0604020202020204" pitchFamily="34" charset="0"/>
              <a:buChar char="•"/>
            </a:pPr>
            <a:r>
              <a:rPr lang="en-US" sz="1800" dirty="0">
                <a:solidFill>
                  <a:schemeClr val="tx1"/>
                </a:solidFill>
                <a:latin typeface="Times New Roman" pitchFamily="18" charset="0"/>
                <a:cs typeface="Times New Roman" pitchFamily="18" charset="0"/>
              </a:rPr>
              <a:t>To fabricate and bring the design as a usable product in the real world application. </a:t>
            </a:r>
          </a:p>
          <a:p>
            <a:pPr marL="285750" indent="-285750" algn="just">
              <a:lnSpc>
                <a:spcPct val="150000"/>
              </a:lnSpc>
              <a:buFont typeface="Arial" panose="020B0604020202020204" pitchFamily="34" charset="0"/>
              <a:buChar char="•"/>
            </a:pPr>
            <a:r>
              <a:rPr lang="en-US" sz="1800" dirty="0">
                <a:solidFill>
                  <a:schemeClr val="tx1"/>
                </a:solidFill>
                <a:latin typeface="Times New Roman" pitchFamily="18" charset="0"/>
                <a:cs typeface="Times New Roman" pitchFamily="18" charset="0"/>
              </a:rPr>
              <a:t>To assist a human nurse by interacting with patients and collecting and storing their vital details. </a:t>
            </a:r>
          </a:p>
          <a:p>
            <a:pPr>
              <a:lnSpc>
                <a:spcPct val="150000"/>
              </a:lnSpc>
            </a:pPr>
            <a:endParaRPr lang="en-IN" sz="1800" dirty="0">
              <a:solidFill>
                <a:schemeClr val="tx1"/>
              </a:solidFill>
              <a:latin typeface="Times New Roman" pitchFamily="18" charset="0"/>
              <a:cs typeface="Times New Roman" pitchFamily="18" charset="0"/>
            </a:endParaRPr>
          </a:p>
        </p:txBody>
      </p:sp>
      <p:sp>
        <p:nvSpPr>
          <p:cNvPr id="4" name="Date Placeholder 3"/>
          <p:cNvSpPr>
            <a:spLocks noGrp="1"/>
          </p:cNvSpPr>
          <p:nvPr>
            <p:ph type="dt" sz="half" idx="10"/>
          </p:nvPr>
        </p:nvSpPr>
        <p:spPr/>
        <p:txBody>
          <a:bodyPr/>
          <a:lstStyle/>
          <a:p>
            <a:r>
              <a:rPr lang="en-US" dirty="0"/>
              <a:t>10/05/2023</a:t>
            </a:r>
          </a:p>
        </p:txBody>
      </p:sp>
      <p:sp>
        <p:nvSpPr>
          <p:cNvPr id="5" name="Slide Number Placeholder 4"/>
          <p:cNvSpPr>
            <a:spLocks noGrp="1"/>
          </p:cNvSpPr>
          <p:nvPr>
            <p:ph type="sldNum" sz="quarter" idx="12"/>
          </p:nvPr>
        </p:nvSpPr>
        <p:spPr/>
        <p:txBody>
          <a:bodyPr/>
          <a:lstStyle/>
          <a:p>
            <a:fld id="{B6F15528-21DE-4FAA-801E-634DDDAF4B2B}" type="slidenum">
              <a:rPr lang="en-US" smtClean="0"/>
              <a:pPr/>
              <a:t>8</a:t>
            </a:fld>
            <a:endParaRPr lang="en-US"/>
          </a:p>
        </p:txBody>
      </p:sp>
      <p:pic>
        <p:nvPicPr>
          <p:cNvPr id="6" name="Picture 5" descr="ACT HEADER.003.jpg"/>
          <p:cNvPicPr>
            <a:picLocks noChangeAspect="1"/>
          </p:cNvPicPr>
          <p:nvPr/>
        </p:nvPicPr>
        <p:blipFill>
          <a:blip r:embed="rId2" cstate="print"/>
          <a:stretch>
            <a:fillRect/>
          </a:stretch>
        </p:blipFill>
        <p:spPr>
          <a:xfrm>
            <a:off x="0" y="0"/>
            <a:ext cx="9144000" cy="12192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8A73C-D19B-9A63-C320-334A2F148FE6}"/>
              </a:ext>
            </a:extLst>
          </p:cNvPr>
          <p:cNvSpPr>
            <a:spLocks noGrp="1"/>
          </p:cNvSpPr>
          <p:nvPr>
            <p:ph type="title"/>
          </p:nvPr>
        </p:nvSpPr>
        <p:spPr>
          <a:xfrm>
            <a:off x="435735" y="-152400"/>
            <a:ext cx="8229600" cy="1143000"/>
          </a:xfrm>
        </p:spPr>
        <p:txBody>
          <a:bodyPr>
            <a:normAutofit/>
          </a:bodyPr>
          <a:lstStyle/>
          <a:p>
            <a:r>
              <a:rPr lang="en-US" sz="2400" b="1" dirty="0">
                <a:latin typeface="Times New Roman" panose="02020603050405020304" pitchFamily="18" charset="0"/>
                <a:cs typeface="Times New Roman" panose="02020603050405020304" pitchFamily="18" charset="0"/>
              </a:rPr>
              <a:t>EXISTING SYSTEM</a:t>
            </a:r>
          </a:p>
        </p:txBody>
      </p:sp>
      <p:sp>
        <p:nvSpPr>
          <p:cNvPr id="4" name="Date Placeholder 3">
            <a:extLst>
              <a:ext uri="{FF2B5EF4-FFF2-40B4-BE49-F238E27FC236}">
                <a16:creationId xmlns:a16="http://schemas.microsoft.com/office/drawing/2014/main" id="{471B943D-DA20-57EC-180E-84D974373F2E}"/>
              </a:ext>
            </a:extLst>
          </p:cNvPr>
          <p:cNvSpPr>
            <a:spLocks noGrp="1"/>
          </p:cNvSpPr>
          <p:nvPr>
            <p:ph type="dt" sz="half" idx="10"/>
          </p:nvPr>
        </p:nvSpPr>
        <p:spPr/>
        <p:txBody>
          <a:bodyPr/>
          <a:lstStyle/>
          <a:p>
            <a:fld id="{5D49B34E-9A3D-4C26-9C31-1A794EF4E721}" type="datetime1">
              <a:rPr lang="en-US" smtClean="0"/>
              <a:pPr/>
              <a:t>5/22/2023</a:t>
            </a:fld>
            <a:endParaRPr lang="en-US"/>
          </a:p>
        </p:txBody>
      </p:sp>
      <p:sp>
        <p:nvSpPr>
          <p:cNvPr id="5" name="Slide Number Placeholder 4">
            <a:extLst>
              <a:ext uri="{FF2B5EF4-FFF2-40B4-BE49-F238E27FC236}">
                <a16:creationId xmlns:a16="http://schemas.microsoft.com/office/drawing/2014/main" id="{44F3E177-0F7F-8B94-20D4-08718A9969AC}"/>
              </a:ext>
            </a:extLst>
          </p:cNvPr>
          <p:cNvSpPr>
            <a:spLocks noGrp="1"/>
          </p:cNvSpPr>
          <p:nvPr>
            <p:ph type="sldNum" sz="quarter" idx="12"/>
          </p:nvPr>
        </p:nvSpPr>
        <p:spPr/>
        <p:txBody>
          <a:bodyPr/>
          <a:lstStyle/>
          <a:p>
            <a:fld id="{B6F15528-21DE-4FAA-801E-634DDDAF4B2B}" type="slidenum">
              <a:rPr lang="en-US" smtClean="0"/>
              <a:pPr/>
              <a:t>9</a:t>
            </a:fld>
            <a:endParaRPr lang="en-US"/>
          </a:p>
        </p:txBody>
      </p:sp>
      <p:pic>
        <p:nvPicPr>
          <p:cNvPr id="6" name="Content Placeholder 5">
            <a:extLst>
              <a:ext uri="{FF2B5EF4-FFF2-40B4-BE49-F238E27FC236}">
                <a16:creationId xmlns:a16="http://schemas.microsoft.com/office/drawing/2014/main" id="{50FA3D5D-397F-5866-5F2A-93B63EA76BAE}"/>
              </a:ext>
            </a:extLst>
          </p:cNvPr>
          <p:cNvPicPr>
            <a:picLocks noGrp="1"/>
          </p:cNvPicPr>
          <p:nvPr>
            <p:ph idx="1"/>
          </p:nvPr>
        </p:nvPicPr>
        <p:blipFill>
          <a:blip r:embed="rId2"/>
          <a:stretch>
            <a:fillRect/>
          </a:stretch>
        </p:blipFill>
        <p:spPr>
          <a:xfrm>
            <a:off x="152400" y="685800"/>
            <a:ext cx="4593465" cy="5943600"/>
          </a:xfrm>
          <a:prstGeom prst="rect">
            <a:avLst/>
          </a:prstGeom>
        </p:spPr>
      </p:pic>
      <p:pic>
        <p:nvPicPr>
          <p:cNvPr id="7" name="Picture 6">
            <a:extLst>
              <a:ext uri="{FF2B5EF4-FFF2-40B4-BE49-F238E27FC236}">
                <a16:creationId xmlns:a16="http://schemas.microsoft.com/office/drawing/2014/main" id="{31A4A73E-B7AE-4396-F3F2-CF298AE8F9FB}"/>
              </a:ext>
            </a:extLst>
          </p:cNvPr>
          <p:cNvPicPr/>
          <p:nvPr/>
        </p:nvPicPr>
        <p:blipFill>
          <a:blip r:embed="rId3"/>
          <a:stretch>
            <a:fillRect/>
          </a:stretch>
        </p:blipFill>
        <p:spPr>
          <a:xfrm>
            <a:off x="5181600" y="2857500"/>
            <a:ext cx="3962399" cy="1143000"/>
          </a:xfrm>
          <a:prstGeom prst="rect">
            <a:avLst/>
          </a:prstGeom>
        </p:spPr>
      </p:pic>
    </p:spTree>
    <p:extLst>
      <p:ext uri="{BB962C8B-B14F-4D97-AF65-F5344CB8AC3E}">
        <p14:creationId xmlns:p14="http://schemas.microsoft.com/office/powerpoint/2010/main" val="2507413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824</TotalTime>
  <Words>2505</Words>
  <Application>Microsoft Office PowerPoint</Application>
  <PresentationFormat>On-screen Show (4:3)</PresentationFormat>
  <Paragraphs>408</Paragraphs>
  <Slides>30</Slides>
  <Notes>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Times New Roman</vt:lpstr>
      <vt:lpstr>Office Theme</vt:lpstr>
      <vt:lpstr>MT8811- PROJECT FINAL REVIEW  22.05.2023 DEPARTMENT OF MECHATRONICS AGNI COLLEGE OF TECHNOLOGY</vt:lpstr>
      <vt:lpstr>Design and Fabrication of a Smart Nursing Robot </vt:lpstr>
      <vt:lpstr>INTRODUCTION</vt:lpstr>
      <vt:lpstr>LITERATURE REVIEW </vt:lpstr>
      <vt:lpstr>PowerPoint Presentation</vt:lpstr>
      <vt:lpstr>PowerPoint Presentation</vt:lpstr>
      <vt:lpstr>PROBLEM STATEMENT </vt:lpstr>
      <vt:lpstr>OBJECTIVES </vt:lpstr>
      <vt:lpstr>EXISTING SYSTEM</vt:lpstr>
      <vt:lpstr>PROPOSED SYSTEM</vt:lpstr>
      <vt:lpstr>METHODOLOGIES TO MEET OBJECTIVES </vt:lpstr>
      <vt:lpstr>HARDWARE SPECIFICATIONS</vt:lpstr>
      <vt:lpstr>Specification of ESP-WROOM-32 WIFI Bluetooth Networking Smart Component Development Board</vt:lpstr>
      <vt:lpstr>Specification of 150 RPM 12V Low Noise DC Motor With Metal Gears – Grade A </vt:lpstr>
      <vt:lpstr>Specification of LM34 Temperature Sensor</vt:lpstr>
      <vt:lpstr>Specification of MAX30100 Pulse Oximeter Heart Rate Sensor Module </vt:lpstr>
      <vt:lpstr>Specification of Original JHD 16×2 Character LCD Display With Blue Backlight</vt:lpstr>
      <vt:lpstr>Specification of Dr. Morepen Bp02 Automatic Blood Pressure Monitor (White) </vt:lpstr>
      <vt:lpstr>Specification of Instant Digital Simple Glucometer Kit</vt:lpstr>
      <vt:lpstr>DESIGN</vt:lpstr>
      <vt:lpstr>ALGORITHM</vt:lpstr>
      <vt:lpstr>PowerPoint Presentation</vt:lpstr>
      <vt:lpstr>PROGRAM TO INTERFACE</vt:lpstr>
      <vt:lpstr>PowerPoint Presentation</vt:lpstr>
      <vt:lpstr>TESTING</vt:lpstr>
      <vt:lpstr>RESULTS</vt:lpstr>
      <vt:lpstr>PowerPoint Presentation</vt:lpstr>
      <vt:lpstr>PowerPoint Presentation</vt:lpstr>
      <vt:lpstr>REFERENCES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(TIMES NEW ROMAN, SIZE 24, BOLD)</dc:title>
  <dc:creator>admin</dc:creator>
  <cp:lastModifiedBy>Devanand Kirubakaran</cp:lastModifiedBy>
  <cp:revision>29</cp:revision>
  <dcterms:created xsi:type="dcterms:W3CDTF">2006-08-16T00:00:00Z</dcterms:created>
  <dcterms:modified xsi:type="dcterms:W3CDTF">2023-05-21T23:28:17Z</dcterms:modified>
</cp:coreProperties>
</file>

<file path=docProps/thumbnail.jpeg>
</file>